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handoutMasterIdLst>
    <p:handoutMasterId r:id="rId32"/>
  </p:handoutMasterIdLst>
  <p:sldIdLst>
    <p:sldId id="309" r:id="rId2"/>
    <p:sldId id="314" r:id="rId3"/>
    <p:sldId id="315" r:id="rId4"/>
    <p:sldId id="335" r:id="rId5"/>
    <p:sldId id="316" r:id="rId6"/>
    <p:sldId id="336" r:id="rId7"/>
    <p:sldId id="340" r:id="rId8"/>
    <p:sldId id="339" r:id="rId9"/>
    <p:sldId id="321" r:id="rId10"/>
    <p:sldId id="319" r:id="rId11"/>
    <p:sldId id="358" r:id="rId12"/>
    <p:sldId id="359" r:id="rId13"/>
    <p:sldId id="361" r:id="rId14"/>
    <p:sldId id="360" r:id="rId15"/>
    <p:sldId id="362" r:id="rId16"/>
    <p:sldId id="363" r:id="rId17"/>
    <p:sldId id="364" r:id="rId18"/>
    <p:sldId id="349" r:id="rId19"/>
    <p:sldId id="350" r:id="rId20"/>
    <p:sldId id="356" r:id="rId21"/>
    <p:sldId id="355" r:id="rId22"/>
    <p:sldId id="357" r:id="rId23"/>
    <p:sldId id="354" r:id="rId24"/>
    <p:sldId id="351" r:id="rId25"/>
    <p:sldId id="352" r:id="rId26"/>
    <p:sldId id="353" r:id="rId27"/>
    <p:sldId id="348" r:id="rId28"/>
    <p:sldId id="334" r:id="rId29"/>
    <p:sldId id="260" r:id="rId30"/>
  </p:sldIdLst>
  <p:sldSz cx="9144000" cy="6858000" type="screen4x3"/>
  <p:notesSz cx="7099300" cy="102346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Destaqu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47"/>
    <p:restoredTop sz="94655"/>
  </p:normalViewPr>
  <p:slideViewPr>
    <p:cSldViewPr>
      <p:cViewPr varScale="1">
        <p:scale>
          <a:sx n="79" d="100"/>
          <a:sy n="79" d="100"/>
        </p:scale>
        <p:origin x="1637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076363" cy="511731"/>
          </a:xfrm>
          <a:prstGeom prst="rect">
            <a:avLst/>
          </a:prstGeom>
        </p:spPr>
        <p:txBody>
          <a:bodyPr vert="horz" lIns="94768" tIns="47384" rIns="94768" bIns="47384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sz="quarter" idx="1"/>
          </p:nvPr>
        </p:nvSpPr>
        <p:spPr>
          <a:xfrm>
            <a:off x="4021295" y="0"/>
            <a:ext cx="3076363" cy="511731"/>
          </a:xfrm>
          <a:prstGeom prst="rect">
            <a:avLst/>
          </a:prstGeom>
        </p:spPr>
        <p:txBody>
          <a:bodyPr vert="horz" lIns="94768" tIns="47384" rIns="94768" bIns="47384" rtlCol="0"/>
          <a:lstStyle>
            <a:lvl1pPr algn="r">
              <a:defRPr sz="1200"/>
            </a:lvl1pPr>
          </a:lstStyle>
          <a:p>
            <a:fld id="{ADB6FF1F-555E-4388-A8B0-D1E524B355D1}" type="datetimeFigureOut">
              <a:rPr lang="pt-PT" smtClean="0"/>
              <a:pPr/>
              <a:t>27/06/2023</a:t>
            </a:fld>
            <a:endParaRPr lang="pt-PT"/>
          </a:p>
        </p:txBody>
      </p:sp>
      <p:sp>
        <p:nvSpPr>
          <p:cNvPr id="4" name="Marcador de Posição do Rodapé 3"/>
          <p:cNvSpPr>
            <a:spLocks noGrp="1"/>
          </p:cNvSpPr>
          <p:nvPr>
            <p:ph type="ftr" sz="quarter" idx="2"/>
          </p:nvPr>
        </p:nvSpPr>
        <p:spPr>
          <a:xfrm>
            <a:off x="1" y="9721106"/>
            <a:ext cx="3076363" cy="511731"/>
          </a:xfrm>
          <a:prstGeom prst="rect">
            <a:avLst/>
          </a:prstGeom>
        </p:spPr>
        <p:txBody>
          <a:bodyPr vert="horz" lIns="94768" tIns="47384" rIns="94768" bIns="47384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5" name="Marcador de Posição do Número do Diapositivo 4"/>
          <p:cNvSpPr>
            <a:spLocks noGrp="1"/>
          </p:cNvSpPr>
          <p:nvPr>
            <p:ph type="sldNum" sz="quarter" idx="3"/>
          </p:nvPr>
        </p:nvSpPr>
        <p:spPr>
          <a:xfrm>
            <a:off x="4021295" y="9721106"/>
            <a:ext cx="3076363" cy="511731"/>
          </a:xfrm>
          <a:prstGeom prst="rect">
            <a:avLst/>
          </a:prstGeom>
        </p:spPr>
        <p:txBody>
          <a:bodyPr vert="horz" lIns="94768" tIns="47384" rIns="94768" bIns="47384" rtlCol="0" anchor="b"/>
          <a:lstStyle>
            <a:lvl1pPr algn="r">
              <a:defRPr sz="1200"/>
            </a:lvl1pPr>
          </a:lstStyle>
          <a:p>
            <a:fld id="{CD9FB018-1958-45C1-ABFF-E1E983EC4F43}" type="slidenum">
              <a:rPr lang="pt-PT" smtClean="0"/>
              <a:pPr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5347818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076363" cy="511731"/>
          </a:xfrm>
          <a:prstGeom prst="rect">
            <a:avLst/>
          </a:prstGeom>
        </p:spPr>
        <p:txBody>
          <a:bodyPr vert="horz" lIns="94768" tIns="47384" rIns="94768" bIns="47384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4021295" y="0"/>
            <a:ext cx="3076363" cy="511731"/>
          </a:xfrm>
          <a:prstGeom prst="rect">
            <a:avLst/>
          </a:prstGeom>
        </p:spPr>
        <p:txBody>
          <a:bodyPr vert="horz" lIns="94768" tIns="47384" rIns="94768" bIns="47384" rtlCol="0"/>
          <a:lstStyle>
            <a:lvl1pPr algn="r">
              <a:defRPr sz="1200"/>
            </a:lvl1pPr>
          </a:lstStyle>
          <a:p>
            <a:fld id="{E77E319B-B046-487F-8D03-B96E4F1A43D0}" type="datetimeFigureOut">
              <a:rPr lang="pt-PT" smtClean="0"/>
              <a:pPr/>
              <a:t>27/06/2023</a:t>
            </a:fld>
            <a:endParaRPr lang="pt-PT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768" tIns="47384" rIns="94768" bIns="47384" rtlCol="0" anchor="ctr"/>
          <a:lstStyle/>
          <a:p>
            <a:endParaRPr lang="pt-PT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709931" y="4861442"/>
            <a:ext cx="5679440" cy="4605576"/>
          </a:xfrm>
          <a:prstGeom prst="rect">
            <a:avLst/>
          </a:prstGeom>
        </p:spPr>
        <p:txBody>
          <a:bodyPr vert="horz" lIns="94768" tIns="47384" rIns="94768" bIns="47384" rtlCol="0">
            <a:normAutofit/>
          </a:bodyPr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1" y="9721106"/>
            <a:ext cx="3076363" cy="511731"/>
          </a:xfrm>
          <a:prstGeom prst="rect">
            <a:avLst/>
          </a:prstGeom>
        </p:spPr>
        <p:txBody>
          <a:bodyPr vert="horz" lIns="94768" tIns="47384" rIns="94768" bIns="47384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4021295" y="9721106"/>
            <a:ext cx="3076363" cy="511731"/>
          </a:xfrm>
          <a:prstGeom prst="rect">
            <a:avLst/>
          </a:prstGeom>
        </p:spPr>
        <p:txBody>
          <a:bodyPr vert="horz" lIns="94768" tIns="47384" rIns="94768" bIns="47384" rtlCol="0" anchor="b"/>
          <a:lstStyle>
            <a:lvl1pPr algn="r">
              <a:defRPr sz="1200"/>
            </a:lvl1pPr>
          </a:lstStyle>
          <a:p>
            <a:fld id="{F3DD545E-D36A-4832-938A-2ECADA69E4C6}" type="slidenum">
              <a:rPr lang="pt-PT" smtClean="0"/>
              <a:pPr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7377616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2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70518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11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75015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12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14350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13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85066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14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63020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15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40532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16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92226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17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31955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18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966923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19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103358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20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43336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3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578943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21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703847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22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535223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23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855935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24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433949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25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33803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26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211796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27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669857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28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33901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4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4991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5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10241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6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78563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7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0198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8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16450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9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09085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10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68921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t-PT"/>
              <a:t>Clique para editar o estilo do título do Modelo Global</a:t>
            </a:r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PT"/>
              <a:t>Faça clique para editar o estilo do subtítulo do modelo global</a:t>
            </a:r>
            <a:endParaRPr lang="en-US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3E61B-3AB3-490F-90D4-269C8A444AE7}" type="datetimeFigureOut">
              <a:rPr lang="en-US" smtClean="0"/>
              <a:pPr/>
              <a:t>6/27/2023</a:t>
            </a:fld>
            <a:endParaRPr lang="en-US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5C66F-FC7B-4C52-931F-EAABACA1CBDF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do título do Modelo Global</a:t>
            </a:r>
            <a:endParaRPr lang="en-US"/>
          </a:p>
        </p:txBody>
      </p:sp>
      <p:sp>
        <p:nvSpPr>
          <p:cNvPr id="3" name="Marcador de Posição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/>
              <a:t>Clique para 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3E61B-3AB3-490F-90D4-269C8A444AE7}" type="datetimeFigureOut">
              <a:rPr lang="en-US" smtClean="0"/>
              <a:pPr/>
              <a:t>6/27/2023</a:t>
            </a:fld>
            <a:endParaRPr lang="en-US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5C66F-FC7B-4C52-931F-EAABACA1CBDF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pt-PT"/>
              <a:t>Clique para editar o estilo do título do Modelo Global</a:t>
            </a:r>
            <a:endParaRPr lang="en-US"/>
          </a:p>
        </p:txBody>
      </p:sp>
      <p:sp>
        <p:nvSpPr>
          <p:cNvPr id="3" name="Marcador de Posição de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t-PT"/>
              <a:t>Clique para 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3E61B-3AB3-490F-90D4-269C8A444AE7}" type="datetimeFigureOut">
              <a:rPr lang="en-US" smtClean="0"/>
              <a:pPr/>
              <a:t>6/27/2023</a:t>
            </a:fld>
            <a:endParaRPr lang="en-US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5C66F-FC7B-4C52-931F-EAABACA1CBDF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c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do título do Modelo Global</a:t>
            </a:r>
            <a:endParaRPr lang="en-US"/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Clique para 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3E61B-3AB3-490F-90D4-269C8A444AE7}" type="datetimeFigureOut">
              <a:rPr lang="en-US" smtClean="0"/>
              <a:pPr/>
              <a:t>6/27/2023</a:t>
            </a:fld>
            <a:endParaRPr lang="en-US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5C66F-FC7B-4C52-931F-EAABACA1CBDF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PT"/>
              <a:t>Clique para editar o estilo do título do Modelo Global</a:t>
            </a:r>
            <a:endParaRPr lang="en-US"/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de texto do modelo global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3E61B-3AB3-490F-90D4-269C8A444AE7}" type="datetimeFigureOut">
              <a:rPr lang="en-US" smtClean="0"/>
              <a:pPr/>
              <a:t>6/27/2023</a:t>
            </a:fld>
            <a:endParaRPr lang="en-US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5C66F-FC7B-4C52-931F-EAABACA1CBDF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do título do Modelo Global</a:t>
            </a:r>
            <a:endParaRPr lang="en-US"/>
          </a:p>
        </p:txBody>
      </p:sp>
      <p:sp>
        <p:nvSpPr>
          <p:cNvPr id="3" name="Marcador de Posição de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PT"/>
              <a:t>Clique para 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4" name="Marcador de Posição de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PT"/>
              <a:t>Clique para 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3E61B-3AB3-490F-90D4-269C8A444AE7}" type="datetimeFigureOut">
              <a:rPr lang="en-US" smtClean="0"/>
              <a:pPr/>
              <a:t>6/27/2023</a:t>
            </a:fld>
            <a:endParaRPr lang="en-US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5C66F-FC7B-4C52-931F-EAABACA1CBDF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PT"/>
              <a:t>Clique para editar o estilo do título do Modelo Global</a:t>
            </a:r>
            <a:endParaRPr lang="en-US"/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de texto do modelo global</a:t>
            </a:r>
          </a:p>
        </p:txBody>
      </p:sp>
      <p:sp>
        <p:nvSpPr>
          <p:cNvPr id="4" name="Marcador de Posição de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PT"/>
              <a:t>Clique para 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5" name="Marcador de Posição do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de texto do modelo global</a:t>
            </a:r>
          </a:p>
        </p:txBody>
      </p:sp>
      <p:sp>
        <p:nvSpPr>
          <p:cNvPr id="6" name="Marcador de Posição de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PT"/>
              <a:t>Clique para 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7" name="Marcador de Posição d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3E61B-3AB3-490F-90D4-269C8A444AE7}" type="datetimeFigureOut">
              <a:rPr lang="en-US" smtClean="0"/>
              <a:pPr/>
              <a:t>6/27/2023</a:t>
            </a:fld>
            <a:endParaRPr lang="en-US"/>
          </a:p>
        </p:txBody>
      </p:sp>
      <p:sp>
        <p:nvSpPr>
          <p:cNvPr id="8" name="Marcador de Posição do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Marcador de Posição do Número do Diapositivo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5C66F-FC7B-4C52-931F-EAABACA1CBDF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do título do Modelo Global</a:t>
            </a:r>
            <a:endParaRPr lang="en-US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3E61B-3AB3-490F-90D4-269C8A444AE7}" type="datetimeFigureOut">
              <a:rPr lang="en-US" smtClean="0"/>
              <a:pPr/>
              <a:t>6/27/2023</a:t>
            </a:fld>
            <a:endParaRPr lang="en-US"/>
          </a:p>
        </p:txBody>
      </p:sp>
      <p:sp>
        <p:nvSpPr>
          <p:cNvPr id="4" name="Marcador de Posição do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Posição do Número do Diapositivo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5C66F-FC7B-4C52-931F-EAABACA1CBDF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3E61B-3AB3-490F-90D4-269C8A444AE7}" type="datetimeFigureOut">
              <a:rPr lang="en-US" smtClean="0"/>
              <a:pPr/>
              <a:t>6/27/2023</a:t>
            </a:fld>
            <a:endParaRPr lang="en-US"/>
          </a:p>
        </p:txBody>
      </p:sp>
      <p:sp>
        <p:nvSpPr>
          <p:cNvPr id="3" name="Marcador de Posição do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5C66F-FC7B-4C52-931F-EAABACA1CBDF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PT"/>
              <a:t>Clique para editar o estilo do título do Modelo Global</a:t>
            </a:r>
            <a:endParaRPr lang="en-US"/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PT"/>
              <a:t>Clique para 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de texto do modelo global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3E61B-3AB3-490F-90D4-269C8A444AE7}" type="datetimeFigureOut">
              <a:rPr lang="en-US" smtClean="0"/>
              <a:pPr/>
              <a:t>6/27/2023</a:t>
            </a:fld>
            <a:endParaRPr lang="en-US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5C66F-FC7B-4C52-931F-EAABACA1CBDF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PT"/>
              <a:t>Clique para editar o estilo do título do Modelo Global</a:t>
            </a:r>
            <a:endParaRPr lang="en-US"/>
          </a:p>
        </p:txBody>
      </p:sp>
      <p:sp>
        <p:nvSpPr>
          <p:cNvPr id="3" name="Marcador de Posição d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de texto do modelo global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3E61B-3AB3-490F-90D4-269C8A444AE7}" type="datetimeFigureOut">
              <a:rPr lang="en-US" smtClean="0"/>
              <a:pPr/>
              <a:t>6/27/2023</a:t>
            </a:fld>
            <a:endParaRPr lang="en-US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5C66F-FC7B-4C52-931F-EAABACA1CBDF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/>
              <a:t>Clique para editar o estilo do título do Modelo Global</a:t>
            </a:r>
            <a:endParaRPr lang="en-US"/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Clique para 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A3E61B-3AB3-490F-90D4-269C8A444AE7}" type="datetimeFigureOut">
              <a:rPr lang="en-US" smtClean="0"/>
              <a:pPr/>
              <a:t>6/27/2023</a:t>
            </a:fld>
            <a:endParaRPr lang="en-US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45C66F-FC7B-4C52-931F-EAABACA1CBDF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4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4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4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4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4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4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4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4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opencv.org/3.4/db/d8e/tutorial_threshold.html" TargetMode="External"/><Relationship Id="rId13" Type="http://schemas.openxmlformats.org/officeDocument/2006/relationships/hyperlink" Target="https://www.mygreatlearning.com/blog/yolo-object-detection-using-opencv/" TargetMode="External"/><Relationship Id="rId3" Type="http://schemas.openxmlformats.org/officeDocument/2006/relationships/image" Target="../media/image4.png"/><Relationship Id="rId7" Type="http://schemas.openxmlformats.org/officeDocument/2006/relationships/hyperlink" Target="https://github.com/pjreddie/darknet" TargetMode="External"/><Relationship Id="rId12" Type="http://schemas.openxmlformats.org/officeDocument/2006/relationships/hyperlink" Target="https://machinelearningmastery.com/how-to-perform-object-detection-with-yolov3-in-keras/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pjreddie.com/darknet/yolo/" TargetMode="External"/><Relationship Id="rId11" Type="http://schemas.openxmlformats.org/officeDocument/2006/relationships/hyperlink" Target="https://opencv-tutorial.readthedocs.io/en/latest/yolo/yolo.html" TargetMode="External"/><Relationship Id="rId5" Type="http://schemas.openxmlformats.org/officeDocument/2006/relationships/hyperlink" Target="https://docs.wandb.ai/ref/python/" TargetMode="External"/><Relationship Id="rId15" Type="http://schemas.openxmlformats.org/officeDocument/2006/relationships/image" Target="../media/image7.png"/><Relationship Id="rId10" Type="http://schemas.openxmlformats.org/officeDocument/2006/relationships/hyperlink" Target="https://blog.paperspace.com/how-to-implement-a-yolo-object-detector-in-pytorch/" TargetMode="External"/><Relationship Id="rId4" Type="http://schemas.openxmlformats.org/officeDocument/2006/relationships/image" Target="../media/image5.png"/><Relationship Id="rId9" Type="http://schemas.openxmlformats.org/officeDocument/2006/relationships/hyperlink" Target="https://livecodestream.dev/post/object-tracking-with-opencv/" TargetMode="External"/><Relationship Id="rId14" Type="http://schemas.openxmlformats.org/officeDocument/2006/relationships/image" Target="../media/image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4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4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4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772" y="0"/>
            <a:ext cx="9982200" cy="6858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828800" y="3115184"/>
            <a:ext cx="5486400" cy="552329"/>
          </a:xfrm>
        </p:spPr>
        <p:txBody>
          <a:bodyPr>
            <a:normAutofit fontScale="90000"/>
          </a:bodyPr>
          <a:lstStyle/>
          <a:p>
            <a:r>
              <a:rPr lang="pt-PT" sz="25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LICENCIATURA EM ENGENHARIA INFORMÁTICA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2000250" y="3904310"/>
            <a:ext cx="5143500" cy="896289"/>
          </a:xfrm>
        </p:spPr>
        <p:txBody>
          <a:bodyPr>
            <a:normAutofit fontScale="47500" lnSpcReduction="20000"/>
          </a:bodyPr>
          <a:lstStyle/>
          <a:p>
            <a:r>
              <a:rPr lang="pt-PT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</a:rPr>
              <a:t>INTELIGÊNCIA ARTIFICIAL</a:t>
            </a:r>
          </a:p>
          <a:p>
            <a:r>
              <a:rPr lang="pt-PT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~ </a:t>
            </a:r>
            <a:r>
              <a:rPr lang="pt-PT" dirty="0">
                <a:solidFill>
                  <a:schemeClr val="bg1"/>
                </a:solidFill>
                <a:latin typeface="Arial" charset="0"/>
                <a:cs typeface="Arial" charset="0"/>
              </a:rPr>
              <a:t>Classificação, Reconhecimento, Aglomeração/Clustering usando imagens - </a:t>
            </a:r>
            <a:r>
              <a:rPr lang="pt-PT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Trabalho Prático 2-B~</a:t>
            </a:r>
          </a:p>
        </p:txBody>
      </p:sp>
      <p:sp>
        <p:nvSpPr>
          <p:cNvPr id="6" name="Subtítulo 2"/>
          <p:cNvSpPr txBox="1">
            <a:spLocks/>
          </p:cNvSpPr>
          <p:nvPr/>
        </p:nvSpPr>
        <p:spPr>
          <a:xfrm>
            <a:off x="762000" y="6394330"/>
            <a:ext cx="8191499" cy="276444"/>
          </a:xfrm>
          <a:prstGeom prst="rect">
            <a:avLst/>
          </a:prstGeom>
        </p:spPr>
        <p:txBody>
          <a:bodyPr vert="horz" lIns="68580" tIns="34290" rIns="68580" bIns="34290" rtlCol="0">
            <a:normAutofit fontScale="850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1100" b="1" u="sng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Licenciatura em Engenharia Informática</a:t>
            </a:r>
            <a:r>
              <a:rPr lang="pt-PT" sz="11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 | Escola Superior de Tecnologia e Gestão| Unidade Curricular: Inteligência Artificial| Ano Letivo 2022/2023</a:t>
            </a: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4130" y="392731"/>
            <a:ext cx="3872752" cy="962356"/>
          </a:xfrm>
          <a:prstGeom prst="rect">
            <a:avLst/>
          </a:prstGeom>
        </p:spPr>
      </p:pic>
      <p:sp>
        <p:nvSpPr>
          <p:cNvPr id="10" name="Subtítulo 2">
            <a:extLst>
              <a:ext uri="{FF2B5EF4-FFF2-40B4-BE49-F238E27FC236}">
                <a16:creationId xmlns:a16="http://schemas.microsoft.com/office/drawing/2014/main" id="{CDB7617E-BD9F-40A8-BCFA-781CEC4CEE46}"/>
              </a:ext>
            </a:extLst>
          </p:cNvPr>
          <p:cNvSpPr txBox="1">
            <a:spLocks/>
          </p:cNvSpPr>
          <p:nvPr/>
        </p:nvSpPr>
        <p:spPr>
          <a:xfrm>
            <a:off x="4953495" y="5615784"/>
            <a:ext cx="3580906" cy="632616"/>
          </a:xfrm>
          <a:prstGeom prst="rect">
            <a:avLst/>
          </a:prstGeom>
        </p:spPr>
        <p:txBody>
          <a:bodyPr vert="horz" lIns="68580" tIns="34290" rIns="68580" bIns="34290" rtlCol="0">
            <a:normAutofit fontScale="6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15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Jorge Ribeiro e Luis Teófilo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pt-PT" sz="15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jribeiro@estg.ipvc.pt 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pt-PT" sz="15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luisteofilo@estg.ipvc.pt</a:t>
            </a:r>
          </a:p>
          <a:p>
            <a:pPr algn="l"/>
            <a:endParaRPr lang="pt-PT" sz="105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  <a:p>
            <a:pPr algn="l"/>
            <a:endParaRPr lang="pt-PT" sz="105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  <a:p>
            <a:pPr algn="l"/>
            <a:endParaRPr lang="pt-PT" sz="105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691EC4ED-17BC-435A-9221-66A1A252A082}"/>
              </a:ext>
            </a:extLst>
          </p:cNvPr>
          <p:cNvSpPr txBox="1">
            <a:spLocks/>
          </p:cNvSpPr>
          <p:nvPr/>
        </p:nvSpPr>
        <p:spPr>
          <a:xfrm>
            <a:off x="1483178" y="5635668"/>
            <a:ext cx="3486150" cy="571436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105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20749 – Basílio Barbosa</a:t>
            </a:r>
          </a:p>
          <a:p>
            <a:pPr algn="l"/>
            <a:r>
              <a:rPr lang="pt-PT" sz="105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E-mail: basiliobarbosa@ipvc.pt</a:t>
            </a:r>
          </a:p>
          <a:p>
            <a:pPr algn="l"/>
            <a:endParaRPr lang="pt-PT" sz="105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  <a:p>
            <a:pPr algn="l"/>
            <a:endParaRPr lang="pt-PT" sz="105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23015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Código e Execução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sp>
        <p:nvSpPr>
          <p:cNvPr id="18" name="Rectângulo 19">
            <a:extLst>
              <a:ext uri="{FF2B5EF4-FFF2-40B4-BE49-F238E27FC236}">
                <a16:creationId xmlns:a16="http://schemas.microsoft.com/office/drawing/2014/main" id="{CC873ECC-2D88-4A22-91F1-E738DF9BE5E9}"/>
              </a:ext>
            </a:extLst>
          </p:cNvPr>
          <p:cNvSpPr/>
          <p:nvPr/>
        </p:nvSpPr>
        <p:spPr>
          <a:xfrm>
            <a:off x="5535613" y="610184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>
                <a:highlight>
                  <a:srgbClr val="FFFF00"/>
                </a:highlight>
              </a:rPr>
              <a:t>ENGENHARIA INFORMÁTICA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698D1AFC-0FD6-4DFA-A381-805A758D4B1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047" y="81007"/>
            <a:ext cx="2689589" cy="668346"/>
          </a:xfrm>
          <a:prstGeom prst="rect">
            <a:avLst/>
          </a:prstGeom>
        </p:spPr>
      </p:pic>
      <p:sp>
        <p:nvSpPr>
          <p:cNvPr id="14" name="Text Box 19">
            <a:extLst>
              <a:ext uri="{FF2B5EF4-FFF2-40B4-BE49-F238E27FC236}">
                <a16:creationId xmlns:a16="http://schemas.microsoft.com/office/drawing/2014/main" id="{F916920E-C12B-4637-810C-A4B2E6C310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5946" y="1203170"/>
            <a:ext cx="8509454" cy="7853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171450" indent="-171450">
              <a:lnSpc>
                <a:spcPct val="150000"/>
              </a:lnSpc>
            </a:pPr>
            <a:r>
              <a:rPr lang="pt-PT" altLang="pt-PT" sz="1600" dirty="0">
                <a:cs typeface="Arial" panose="020B0604020202020204" pitchFamily="34" charset="0"/>
              </a:rPr>
              <a:t>Durante a execução vai ser apresentada uma janela com os objetos identificados na imagem.  </a:t>
            </a:r>
          </a:p>
        </p:txBody>
      </p:sp>
      <p:sp>
        <p:nvSpPr>
          <p:cNvPr id="15" name="Text Box 10">
            <a:extLst>
              <a:ext uri="{FF2B5EF4-FFF2-40B4-BE49-F238E27FC236}">
                <a16:creationId xmlns:a16="http://schemas.microsoft.com/office/drawing/2014/main" id="{2AE8AC60-74C9-4824-90A3-A23A5C2A3A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07A20E72-4407-4F3E-98C6-99518A20CF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10</a:t>
            </a:fld>
            <a:r>
              <a:rPr lang="pt-PT" sz="1000" dirty="0"/>
              <a:t> -</a:t>
            </a: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AED8EEE7-4A6C-417E-A3EF-6BF0EA2102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sp>
        <p:nvSpPr>
          <p:cNvPr id="19" name="Subtítulo 2">
            <a:extLst>
              <a:ext uri="{FF2B5EF4-FFF2-40B4-BE49-F238E27FC236}">
                <a16:creationId xmlns:a16="http://schemas.microsoft.com/office/drawing/2014/main" id="{18C9A691-8CD2-4B06-B51B-700E27ED2FF7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@2023, 20749 – BASILIO BARBOSA 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INTELIGÊNCIA ARTIFICIAL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2022/2023 </a:t>
            </a:r>
            <a:endParaRPr lang="pt-PT" sz="900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3E33BC33-E477-4247-B106-480F5560B06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064793B1-CB4A-D57F-A5D3-7ECEED1A5EE5}"/>
              </a:ext>
            </a:extLst>
          </p:cNvPr>
          <p:cNvSpPr txBox="1"/>
          <p:nvPr/>
        </p:nvSpPr>
        <p:spPr>
          <a:xfrm>
            <a:off x="3718605" y="603876"/>
            <a:ext cx="463333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200" b="1" dirty="0">
                <a:latin typeface="Arial" charset="0"/>
                <a:cs typeface="Arial" charset="0"/>
              </a:rPr>
              <a:t>Classificação, Reconhecimento, Aglomeração</a:t>
            </a:r>
          </a:p>
          <a:p>
            <a:r>
              <a:rPr lang="pt-PT" sz="1200" b="1" dirty="0">
                <a:latin typeface="Arial" charset="0"/>
                <a:cs typeface="Arial" charset="0"/>
              </a:rPr>
              <a:t>usando imagens</a:t>
            </a:r>
          </a:p>
        </p:txBody>
      </p:sp>
      <p:pic>
        <p:nvPicPr>
          <p:cNvPr id="6" name="Imagem 5" descr="Uma imagem com sofá, mobília, design de interiores, Sofá convertível&#10;&#10;Descrição gerada automaticamente">
            <a:extLst>
              <a:ext uri="{FF2B5EF4-FFF2-40B4-BE49-F238E27FC236}">
                <a16:creationId xmlns:a16="http://schemas.microsoft.com/office/drawing/2014/main" id="{DC518D82-64CD-1DB2-E566-4B7383655149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67" t="10961"/>
          <a:stretch/>
        </p:blipFill>
        <p:spPr>
          <a:xfrm>
            <a:off x="260350" y="2701428"/>
            <a:ext cx="3960812" cy="2321358"/>
          </a:xfrm>
          <a:prstGeom prst="rect">
            <a:avLst/>
          </a:prstGeom>
        </p:spPr>
      </p:pic>
      <p:pic>
        <p:nvPicPr>
          <p:cNvPr id="22" name="Imagem 21" descr="Uma imagem com texto, computador, captura de ecrã, Software de multimédia&#10;&#10;Descrição gerada automaticamente">
            <a:extLst>
              <a:ext uri="{FF2B5EF4-FFF2-40B4-BE49-F238E27FC236}">
                <a16:creationId xmlns:a16="http://schemas.microsoft.com/office/drawing/2014/main" id="{1A3C3792-5CE1-0E8D-B825-C0E1D6407563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36" t="7481" r="948" b="15070"/>
          <a:stretch/>
        </p:blipFill>
        <p:spPr>
          <a:xfrm>
            <a:off x="4603750" y="2701428"/>
            <a:ext cx="4235450" cy="2330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7121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12873" y="114552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Implementação com video e imagens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sp>
        <p:nvSpPr>
          <p:cNvPr id="18" name="Rectângulo 19">
            <a:extLst>
              <a:ext uri="{FF2B5EF4-FFF2-40B4-BE49-F238E27FC236}">
                <a16:creationId xmlns:a16="http://schemas.microsoft.com/office/drawing/2014/main" id="{CC873ECC-2D88-4A22-91F1-E738DF9BE5E9}"/>
              </a:ext>
            </a:extLst>
          </p:cNvPr>
          <p:cNvSpPr/>
          <p:nvPr/>
        </p:nvSpPr>
        <p:spPr>
          <a:xfrm>
            <a:off x="5535613" y="610184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>
                <a:highlight>
                  <a:srgbClr val="FFFF00"/>
                </a:highlight>
              </a:rPr>
              <a:t>ENGENHARIA INFORMÁTICA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698D1AFC-0FD6-4DFA-A381-805A758D4B1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047" y="81007"/>
            <a:ext cx="2689589" cy="668346"/>
          </a:xfrm>
          <a:prstGeom prst="rect">
            <a:avLst/>
          </a:prstGeom>
        </p:spPr>
      </p:pic>
      <p:sp>
        <p:nvSpPr>
          <p:cNvPr id="14" name="Text Box 19">
            <a:extLst>
              <a:ext uri="{FF2B5EF4-FFF2-40B4-BE49-F238E27FC236}">
                <a16:creationId xmlns:a16="http://schemas.microsoft.com/office/drawing/2014/main" id="{F916920E-C12B-4637-810C-A4B2E6C310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5946" y="1203170"/>
            <a:ext cx="8509454" cy="7853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171450" indent="-171450">
              <a:lnSpc>
                <a:spcPct val="150000"/>
              </a:lnSpc>
            </a:pPr>
            <a:r>
              <a:rPr lang="pt-PT" altLang="pt-PT" sz="1600" dirty="0">
                <a:cs typeface="Arial" panose="020B0604020202020204" pitchFamily="34" charset="0"/>
              </a:rPr>
              <a:t>Estrutura da pasta que inclui ficheiros de imagens e vídeos para realizar a deteção destes. Desta forma, vou demonstrar estas 2 abordagens.</a:t>
            </a:r>
          </a:p>
        </p:txBody>
      </p:sp>
      <p:sp>
        <p:nvSpPr>
          <p:cNvPr id="15" name="Text Box 10">
            <a:extLst>
              <a:ext uri="{FF2B5EF4-FFF2-40B4-BE49-F238E27FC236}">
                <a16:creationId xmlns:a16="http://schemas.microsoft.com/office/drawing/2014/main" id="{2AE8AC60-74C9-4824-90A3-A23A5C2A3A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07A20E72-4407-4F3E-98C6-99518A20CF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11</a:t>
            </a:fld>
            <a:r>
              <a:rPr lang="pt-PT" sz="1000" dirty="0"/>
              <a:t> -</a:t>
            </a: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AED8EEE7-4A6C-417E-A3EF-6BF0EA2102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sp>
        <p:nvSpPr>
          <p:cNvPr id="19" name="Subtítulo 2">
            <a:extLst>
              <a:ext uri="{FF2B5EF4-FFF2-40B4-BE49-F238E27FC236}">
                <a16:creationId xmlns:a16="http://schemas.microsoft.com/office/drawing/2014/main" id="{18C9A691-8CD2-4B06-B51B-700E27ED2FF7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@2023, 20749 – BASILIO BARBOSA 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INTELIGÊNCIA ARTIFICIAL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2022/2023 </a:t>
            </a:r>
            <a:endParaRPr lang="pt-PT" sz="900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3E33BC33-E477-4247-B106-480F5560B06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pic>
        <p:nvPicPr>
          <p:cNvPr id="4" name="Imagem 3" descr="Uma imagem com texto, captura de ecrã, Tipo de letra&#10;&#10;Descrição gerada automaticamente">
            <a:extLst>
              <a:ext uri="{FF2B5EF4-FFF2-40B4-BE49-F238E27FC236}">
                <a16:creationId xmlns:a16="http://schemas.microsoft.com/office/drawing/2014/main" id="{327F006D-37F0-26A9-53AF-A931E76B2C8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1813" y="2351406"/>
            <a:ext cx="1760373" cy="3147333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1F688047-0325-DD8E-F7EE-C6D23DF13841}"/>
              </a:ext>
            </a:extLst>
          </p:cNvPr>
          <p:cNvSpPr txBox="1"/>
          <p:nvPr/>
        </p:nvSpPr>
        <p:spPr>
          <a:xfrm>
            <a:off x="3718605" y="603876"/>
            <a:ext cx="463333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200" b="1" dirty="0">
                <a:latin typeface="Arial" charset="0"/>
                <a:cs typeface="Arial" charset="0"/>
              </a:rPr>
              <a:t>Classificação, Reconhecimento, Aglomeração</a:t>
            </a:r>
          </a:p>
          <a:p>
            <a:r>
              <a:rPr lang="pt-PT" sz="1200" b="1" dirty="0">
                <a:latin typeface="Arial" charset="0"/>
                <a:cs typeface="Arial" charset="0"/>
              </a:rPr>
              <a:t>usando imagens e video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EF9B0377-1922-922F-5A3D-F77DC96F0F39}"/>
              </a:ext>
            </a:extLst>
          </p:cNvPr>
          <p:cNvSpPr/>
          <p:nvPr/>
        </p:nvSpPr>
        <p:spPr>
          <a:xfrm>
            <a:off x="3935413" y="2547364"/>
            <a:ext cx="1516773" cy="8816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F0E73E20-B712-E46B-76E5-91990CE955D8}"/>
              </a:ext>
            </a:extLst>
          </p:cNvPr>
          <p:cNvSpPr/>
          <p:nvPr/>
        </p:nvSpPr>
        <p:spPr>
          <a:xfrm>
            <a:off x="3935413" y="3582233"/>
            <a:ext cx="1516773" cy="1523167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A235E80D-8D5F-524A-C4A4-1545B44DA0F9}"/>
              </a:ext>
            </a:extLst>
          </p:cNvPr>
          <p:cNvSpPr/>
          <p:nvPr/>
        </p:nvSpPr>
        <p:spPr>
          <a:xfrm>
            <a:off x="3935413" y="3369723"/>
            <a:ext cx="1010360" cy="21251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EEE804E4-0AA5-ABB4-2B05-C16436E0B394}"/>
              </a:ext>
            </a:extLst>
          </p:cNvPr>
          <p:cNvSpPr/>
          <p:nvPr/>
        </p:nvSpPr>
        <p:spPr>
          <a:xfrm>
            <a:off x="3935412" y="5089559"/>
            <a:ext cx="1093787" cy="40918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8A9C6A65-CDCE-FAD3-8400-7ABB58312862}"/>
              </a:ext>
            </a:extLst>
          </p:cNvPr>
          <p:cNvSpPr txBox="1"/>
          <p:nvPr/>
        </p:nvSpPr>
        <p:spPr>
          <a:xfrm>
            <a:off x="5942591" y="2803515"/>
            <a:ext cx="993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Imagens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7B856A09-8367-4360-7FE0-4284A258C096}"/>
              </a:ext>
            </a:extLst>
          </p:cNvPr>
          <p:cNvSpPr txBox="1"/>
          <p:nvPr/>
        </p:nvSpPr>
        <p:spPr>
          <a:xfrm>
            <a:off x="5990503" y="4159150"/>
            <a:ext cx="827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Vídeos</a:t>
            </a:r>
          </a:p>
        </p:txBody>
      </p:sp>
      <p:cxnSp>
        <p:nvCxnSpPr>
          <p:cNvPr id="23" name="Conexão reta unidirecional 22">
            <a:extLst>
              <a:ext uri="{FF2B5EF4-FFF2-40B4-BE49-F238E27FC236}">
                <a16:creationId xmlns:a16="http://schemas.microsoft.com/office/drawing/2014/main" id="{83FA402A-3006-8B2F-AE96-D368E82E0FAF}"/>
              </a:ext>
            </a:extLst>
          </p:cNvPr>
          <p:cNvCxnSpPr>
            <a:cxnSpLocks/>
            <a:stCxn id="8" idx="3"/>
            <a:endCxn id="12" idx="1"/>
          </p:cNvCxnSpPr>
          <p:nvPr/>
        </p:nvCxnSpPr>
        <p:spPr>
          <a:xfrm flipV="1">
            <a:off x="5452186" y="2988181"/>
            <a:ext cx="490405" cy="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xão reta unidirecional 26">
            <a:extLst>
              <a:ext uri="{FF2B5EF4-FFF2-40B4-BE49-F238E27FC236}">
                <a16:creationId xmlns:a16="http://schemas.microsoft.com/office/drawing/2014/main" id="{76D584D0-CF29-1E0F-E08E-643B96266AE1}"/>
              </a:ext>
            </a:extLst>
          </p:cNvPr>
          <p:cNvCxnSpPr>
            <a:cxnSpLocks/>
            <a:stCxn id="9" idx="3"/>
            <a:endCxn id="13" idx="1"/>
          </p:cNvCxnSpPr>
          <p:nvPr/>
        </p:nvCxnSpPr>
        <p:spPr>
          <a:xfrm flipV="1">
            <a:off x="5452186" y="4343816"/>
            <a:ext cx="538317" cy="1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xão reta unidirecional 29">
            <a:extLst>
              <a:ext uri="{FF2B5EF4-FFF2-40B4-BE49-F238E27FC236}">
                <a16:creationId xmlns:a16="http://schemas.microsoft.com/office/drawing/2014/main" id="{AC0F8FA1-075D-1B12-E5CB-1BC049DE019B}"/>
              </a:ext>
            </a:extLst>
          </p:cNvPr>
          <p:cNvCxnSpPr>
            <a:cxnSpLocks/>
            <a:endCxn id="33" idx="3"/>
          </p:cNvCxnSpPr>
          <p:nvPr/>
        </p:nvCxnSpPr>
        <p:spPr>
          <a:xfrm flipH="1">
            <a:off x="2593975" y="3475978"/>
            <a:ext cx="1341437" cy="723644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xão reta unidirecional 31">
            <a:extLst>
              <a:ext uri="{FF2B5EF4-FFF2-40B4-BE49-F238E27FC236}">
                <a16:creationId xmlns:a16="http://schemas.microsoft.com/office/drawing/2014/main" id="{A966429C-A8ED-FFA1-8530-59AA426D4F79}"/>
              </a:ext>
            </a:extLst>
          </p:cNvPr>
          <p:cNvCxnSpPr>
            <a:cxnSpLocks/>
            <a:endCxn id="33" idx="3"/>
          </p:cNvCxnSpPr>
          <p:nvPr/>
        </p:nvCxnSpPr>
        <p:spPr>
          <a:xfrm flipH="1" flipV="1">
            <a:off x="2593975" y="4199622"/>
            <a:ext cx="1341437" cy="108476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104DC3BA-C9BC-CA06-DE06-387328D1E20F}"/>
              </a:ext>
            </a:extLst>
          </p:cNvPr>
          <p:cNvSpPr txBox="1"/>
          <p:nvPr/>
        </p:nvSpPr>
        <p:spPr>
          <a:xfrm>
            <a:off x="1143000" y="4014956"/>
            <a:ext cx="1450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Ficheiros Yolo</a:t>
            </a:r>
          </a:p>
        </p:txBody>
      </p:sp>
    </p:spTree>
    <p:extLst>
      <p:ext uri="{BB962C8B-B14F-4D97-AF65-F5344CB8AC3E}">
        <p14:creationId xmlns:p14="http://schemas.microsoft.com/office/powerpoint/2010/main" val="15378876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sp>
        <p:nvSpPr>
          <p:cNvPr id="18" name="Rectângulo 19">
            <a:extLst>
              <a:ext uri="{FF2B5EF4-FFF2-40B4-BE49-F238E27FC236}">
                <a16:creationId xmlns:a16="http://schemas.microsoft.com/office/drawing/2014/main" id="{CC873ECC-2D88-4A22-91F1-E738DF9BE5E9}"/>
              </a:ext>
            </a:extLst>
          </p:cNvPr>
          <p:cNvSpPr/>
          <p:nvPr/>
        </p:nvSpPr>
        <p:spPr>
          <a:xfrm>
            <a:off x="5535613" y="610184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>
                <a:highlight>
                  <a:srgbClr val="FFFF00"/>
                </a:highlight>
              </a:rPr>
              <a:t>ENGENHARIA INFORMÁTICA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698D1AFC-0FD6-4DFA-A381-805A758D4B1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047" y="81007"/>
            <a:ext cx="2689589" cy="668346"/>
          </a:xfrm>
          <a:prstGeom prst="rect">
            <a:avLst/>
          </a:prstGeom>
        </p:spPr>
      </p:pic>
      <p:sp>
        <p:nvSpPr>
          <p:cNvPr id="14" name="Text Box 19">
            <a:extLst>
              <a:ext uri="{FF2B5EF4-FFF2-40B4-BE49-F238E27FC236}">
                <a16:creationId xmlns:a16="http://schemas.microsoft.com/office/drawing/2014/main" id="{F916920E-C12B-4637-810C-A4B2E6C310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5946" y="1203170"/>
            <a:ext cx="8509454" cy="15240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171450" indent="-171450">
              <a:lnSpc>
                <a:spcPct val="150000"/>
              </a:lnSpc>
            </a:pPr>
            <a:r>
              <a:rPr lang="pt-PT" altLang="pt-PT" sz="1600" dirty="0">
                <a:cs typeface="Arial" panose="020B0604020202020204" pitchFamily="34" charset="0"/>
              </a:rPr>
              <a:t>O processo é semelhante ao exemplo mostrado anteriormente, ou seja, os ficheiros na diretoria </a:t>
            </a:r>
            <a:r>
              <a:rPr lang="pt-PT" altLang="pt-PT" sz="1600" b="1" dirty="0" err="1">
                <a:cs typeface="Arial" panose="020B0604020202020204" pitchFamily="34" charset="0"/>
              </a:rPr>
              <a:t>yolo_files</a:t>
            </a:r>
            <a:r>
              <a:rPr lang="pt-PT" altLang="pt-PT" sz="1600" dirty="0">
                <a:cs typeface="Arial" panose="020B0604020202020204" pitchFamily="34" charset="0"/>
              </a:rPr>
              <a:t> representados no slide anterior são carregados. Carregamos a imagem e esta é convertida em </a:t>
            </a:r>
            <a:r>
              <a:rPr lang="pt-PT" altLang="pt-PT" sz="1600" dirty="0" err="1">
                <a:cs typeface="Arial" panose="020B0604020202020204" pitchFamily="34" charset="0"/>
              </a:rPr>
              <a:t>blob</a:t>
            </a:r>
            <a:r>
              <a:rPr lang="pt-PT" altLang="pt-PT" sz="1600" dirty="0">
                <a:cs typeface="Arial" panose="020B0604020202020204" pitchFamily="34" charset="0"/>
              </a:rPr>
              <a:t>. A função </a:t>
            </a:r>
            <a:r>
              <a:rPr lang="pt-PT" altLang="pt-PT" sz="1600" b="1" dirty="0" err="1">
                <a:cs typeface="Arial" panose="020B0604020202020204" pitchFamily="34" charset="0"/>
              </a:rPr>
              <a:t>forward</a:t>
            </a:r>
            <a:r>
              <a:rPr lang="pt-PT" altLang="pt-PT" sz="1600" b="1" dirty="0">
                <a:cs typeface="Arial" panose="020B0604020202020204" pitchFamily="34" charset="0"/>
              </a:rPr>
              <a:t>()</a:t>
            </a:r>
            <a:r>
              <a:rPr lang="pt-PT" altLang="pt-PT" sz="1600" dirty="0">
                <a:cs typeface="Arial" panose="020B0604020202020204" pitchFamily="34" charset="0"/>
              </a:rPr>
              <a:t> serve para obter o </a:t>
            </a:r>
            <a:r>
              <a:rPr lang="pt-PT" altLang="pt-PT" sz="1600" b="1" dirty="0">
                <a:cs typeface="Arial" panose="020B0604020202020204" pitchFamily="34" charset="0"/>
              </a:rPr>
              <a:t>output</a:t>
            </a:r>
            <a:r>
              <a:rPr lang="pt-PT" altLang="pt-PT" sz="1600" dirty="0">
                <a:cs typeface="Arial" panose="020B0604020202020204" pitchFamily="34" charset="0"/>
              </a:rPr>
              <a:t> dos </a:t>
            </a:r>
            <a:r>
              <a:rPr lang="pt-PT" altLang="pt-PT" sz="1600" b="1" dirty="0" err="1">
                <a:cs typeface="Arial" panose="020B0604020202020204" pitchFamily="34" charset="0"/>
              </a:rPr>
              <a:t>layers</a:t>
            </a:r>
            <a:r>
              <a:rPr lang="pt-PT" altLang="pt-PT" sz="1600" dirty="0">
                <a:cs typeface="Arial" panose="020B0604020202020204" pitchFamily="34" charset="0"/>
              </a:rPr>
              <a:t>.</a:t>
            </a:r>
            <a:endParaRPr lang="pt-PT" altLang="pt-PT" sz="1600" b="1" dirty="0">
              <a:cs typeface="Arial" panose="020B0604020202020204" pitchFamily="34" charset="0"/>
            </a:endParaRPr>
          </a:p>
        </p:txBody>
      </p:sp>
      <p:sp>
        <p:nvSpPr>
          <p:cNvPr id="15" name="Text Box 10">
            <a:extLst>
              <a:ext uri="{FF2B5EF4-FFF2-40B4-BE49-F238E27FC236}">
                <a16:creationId xmlns:a16="http://schemas.microsoft.com/office/drawing/2014/main" id="{2AE8AC60-74C9-4824-90A3-A23A5C2A3A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07A20E72-4407-4F3E-98C6-99518A20CF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12</a:t>
            </a:fld>
            <a:r>
              <a:rPr lang="pt-PT" sz="1000" dirty="0"/>
              <a:t> -</a:t>
            </a: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AED8EEE7-4A6C-417E-A3EF-6BF0EA2102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sp>
        <p:nvSpPr>
          <p:cNvPr id="19" name="Subtítulo 2">
            <a:extLst>
              <a:ext uri="{FF2B5EF4-FFF2-40B4-BE49-F238E27FC236}">
                <a16:creationId xmlns:a16="http://schemas.microsoft.com/office/drawing/2014/main" id="{18C9A691-8CD2-4B06-B51B-700E27ED2FF7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@2023, 20749 – BASILIO BARBOSA 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INTELIGÊNCIA ARTIFICIAL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2022/2023 </a:t>
            </a:r>
            <a:endParaRPr lang="pt-PT" sz="900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3E33BC33-E477-4247-B106-480F5560B06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1F688047-0325-DD8E-F7EE-C6D23DF13841}"/>
              </a:ext>
            </a:extLst>
          </p:cNvPr>
          <p:cNvSpPr txBox="1"/>
          <p:nvPr/>
        </p:nvSpPr>
        <p:spPr>
          <a:xfrm>
            <a:off x="3718605" y="603876"/>
            <a:ext cx="463333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200" b="1" dirty="0">
                <a:latin typeface="Arial" charset="0"/>
                <a:cs typeface="Arial" charset="0"/>
              </a:rPr>
              <a:t>Classificação, Reconhecimento, Aglomeração</a:t>
            </a:r>
          </a:p>
          <a:p>
            <a:r>
              <a:rPr lang="pt-PT" sz="1200" b="1" dirty="0">
                <a:latin typeface="Arial" charset="0"/>
                <a:cs typeface="Arial" charset="0"/>
              </a:rPr>
              <a:t>usando imagens e video</a:t>
            </a:r>
          </a:p>
        </p:txBody>
      </p:sp>
      <p:pic>
        <p:nvPicPr>
          <p:cNvPr id="8" name="Imagem 7" descr="Uma imagem com texto, captura de ecrã, software, Software de multimédia&#10;&#10;Descrição gerada automaticamente">
            <a:extLst>
              <a:ext uri="{FF2B5EF4-FFF2-40B4-BE49-F238E27FC236}">
                <a16:creationId xmlns:a16="http://schemas.microsoft.com/office/drawing/2014/main" id="{D334B6D3-22DD-1EA1-DFC0-B05AC3EB27F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6405" y="2553602"/>
            <a:ext cx="3911190" cy="3742423"/>
          </a:xfrm>
          <a:prstGeom prst="rect">
            <a:avLst/>
          </a:prstGeom>
        </p:spPr>
      </p:pic>
      <p:sp>
        <p:nvSpPr>
          <p:cNvPr id="9" name="Text Box 13">
            <a:extLst>
              <a:ext uri="{FF2B5EF4-FFF2-40B4-BE49-F238E27FC236}">
                <a16:creationId xmlns:a16="http://schemas.microsoft.com/office/drawing/2014/main" id="{00A47B61-8A2C-3F73-5891-968881D898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6388" y="557213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Código e Execução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80782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sp>
        <p:nvSpPr>
          <p:cNvPr id="18" name="Rectângulo 19">
            <a:extLst>
              <a:ext uri="{FF2B5EF4-FFF2-40B4-BE49-F238E27FC236}">
                <a16:creationId xmlns:a16="http://schemas.microsoft.com/office/drawing/2014/main" id="{CC873ECC-2D88-4A22-91F1-E738DF9BE5E9}"/>
              </a:ext>
            </a:extLst>
          </p:cNvPr>
          <p:cNvSpPr/>
          <p:nvPr/>
        </p:nvSpPr>
        <p:spPr>
          <a:xfrm>
            <a:off x="5535613" y="610184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>
                <a:highlight>
                  <a:srgbClr val="FFFF00"/>
                </a:highlight>
              </a:rPr>
              <a:t>ENGENHARIA INFORMÁTICA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698D1AFC-0FD6-4DFA-A381-805A758D4B1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047" y="81007"/>
            <a:ext cx="2689589" cy="668346"/>
          </a:xfrm>
          <a:prstGeom prst="rect">
            <a:avLst/>
          </a:prstGeom>
        </p:spPr>
      </p:pic>
      <p:sp>
        <p:nvSpPr>
          <p:cNvPr id="14" name="Text Box 19">
            <a:extLst>
              <a:ext uri="{FF2B5EF4-FFF2-40B4-BE49-F238E27FC236}">
                <a16:creationId xmlns:a16="http://schemas.microsoft.com/office/drawing/2014/main" id="{F916920E-C12B-4637-810C-A4B2E6C310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1203170"/>
            <a:ext cx="9014192" cy="15240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171450" indent="-171450">
              <a:lnSpc>
                <a:spcPct val="150000"/>
              </a:lnSpc>
            </a:pPr>
            <a:r>
              <a:rPr lang="pt-PT" altLang="pt-PT" sz="1600" dirty="0">
                <a:cs typeface="Arial" panose="020B0604020202020204" pitchFamily="34" charset="0"/>
              </a:rPr>
              <a:t>É obtido o output das deteções, tendo em conta que a pontuação da confiança(</a:t>
            </a:r>
            <a:r>
              <a:rPr lang="pt-PT" altLang="pt-PT" sz="1600" b="1" dirty="0">
                <a:cs typeface="Arial" panose="020B0604020202020204" pitchFamily="34" charset="0"/>
              </a:rPr>
              <a:t>probabilidade</a:t>
            </a:r>
            <a:r>
              <a:rPr lang="pt-PT" altLang="pt-PT" sz="1600" dirty="0">
                <a:cs typeface="Arial" panose="020B0604020202020204" pitchFamily="34" charset="0"/>
              </a:rPr>
              <a:t>) será superior a (</a:t>
            </a:r>
            <a:r>
              <a:rPr lang="pt-PT" altLang="pt-PT" sz="1600" b="1" dirty="0">
                <a:cs typeface="Arial" panose="020B0604020202020204" pitchFamily="34" charset="0"/>
              </a:rPr>
              <a:t>0.5</a:t>
            </a:r>
            <a:r>
              <a:rPr lang="pt-PT" altLang="pt-PT" sz="1600" dirty="0">
                <a:cs typeface="Arial" panose="020B0604020202020204" pitchFamily="34" charset="0"/>
              </a:rPr>
              <a:t>), para considerar que o objeto está a ser detetado. Esta deteção tem um </a:t>
            </a:r>
            <a:r>
              <a:rPr lang="pt-PT" altLang="pt-PT" sz="1600" b="1" dirty="0">
                <a:cs typeface="Arial" panose="020B0604020202020204" pitchFamily="34" charset="0"/>
              </a:rPr>
              <a:t>x</a:t>
            </a:r>
            <a:r>
              <a:rPr lang="pt-PT" altLang="pt-PT" sz="1600" dirty="0">
                <a:cs typeface="Arial" panose="020B0604020202020204" pitchFamily="34" charset="0"/>
              </a:rPr>
              <a:t> e </a:t>
            </a:r>
            <a:r>
              <a:rPr lang="pt-PT" altLang="pt-PT" sz="1600" b="1" dirty="0">
                <a:cs typeface="Arial" panose="020B0604020202020204" pitchFamily="34" charset="0"/>
              </a:rPr>
              <a:t>y</a:t>
            </a:r>
            <a:r>
              <a:rPr lang="pt-PT" altLang="pt-PT" sz="1600" dirty="0">
                <a:cs typeface="Arial" panose="020B0604020202020204" pitchFamily="34" charset="0"/>
              </a:rPr>
              <a:t> que são o </a:t>
            </a:r>
            <a:r>
              <a:rPr lang="pt-PT" altLang="pt-PT" sz="1600" b="1" dirty="0">
                <a:cs typeface="Arial" panose="020B0604020202020204" pitchFamily="34" charset="0"/>
              </a:rPr>
              <a:t>centro</a:t>
            </a:r>
            <a:r>
              <a:rPr lang="pt-PT" altLang="pt-PT" sz="1600" dirty="0">
                <a:cs typeface="Arial" panose="020B0604020202020204" pitchFamily="34" charset="0"/>
              </a:rPr>
              <a:t> das </a:t>
            </a:r>
            <a:r>
              <a:rPr lang="pt-PT" altLang="pt-PT" sz="1600" b="1" dirty="0">
                <a:cs typeface="Arial" panose="020B0604020202020204" pitchFamily="34" charset="0"/>
              </a:rPr>
              <a:t>coordenadas</a:t>
            </a:r>
            <a:r>
              <a:rPr lang="pt-PT" altLang="pt-PT" sz="1600" dirty="0">
                <a:cs typeface="Arial" panose="020B0604020202020204" pitchFamily="34" charset="0"/>
              </a:rPr>
              <a:t> e o </a:t>
            </a:r>
            <a:r>
              <a:rPr lang="pt-PT" altLang="pt-PT" sz="1600" b="1" dirty="0">
                <a:cs typeface="Arial" panose="020B0604020202020204" pitchFamily="34" charset="0"/>
              </a:rPr>
              <a:t>h</a:t>
            </a:r>
            <a:r>
              <a:rPr lang="pt-PT" altLang="pt-PT" sz="1600" dirty="0">
                <a:cs typeface="Arial" panose="020B0604020202020204" pitchFamily="34" charset="0"/>
              </a:rPr>
              <a:t> e </a:t>
            </a:r>
            <a:r>
              <a:rPr lang="pt-PT" altLang="pt-PT" sz="1600" b="1" dirty="0">
                <a:cs typeface="Arial" panose="020B0604020202020204" pitchFamily="34" charset="0"/>
              </a:rPr>
              <a:t>w</a:t>
            </a:r>
            <a:r>
              <a:rPr lang="pt-PT" altLang="pt-PT" sz="1600" dirty="0">
                <a:cs typeface="Arial" panose="020B0604020202020204" pitchFamily="34" charset="0"/>
              </a:rPr>
              <a:t> são referentes ao </a:t>
            </a:r>
            <a:r>
              <a:rPr lang="pt-PT" altLang="pt-PT" sz="1600" b="1" dirty="0">
                <a:cs typeface="Arial" panose="020B0604020202020204" pitchFamily="34" charset="0"/>
              </a:rPr>
              <a:t>tamanho</a:t>
            </a:r>
            <a:r>
              <a:rPr lang="pt-PT" altLang="pt-PT" sz="1600" dirty="0">
                <a:cs typeface="Arial" panose="020B0604020202020204" pitchFamily="34" charset="0"/>
              </a:rPr>
              <a:t>. No último </a:t>
            </a:r>
            <a:r>
              <a:rPr lang="pt-PT" altLang="pt-PT" sz="1600" b="1" dirty="0">
                <a:cs typeface="Arial" panose="020B0604020202020204" pitchFamily="34" charset="0"/>
              </a:rPr>
              <a:t>for</a:t>
            </a:r>
            <a:r>
              <a:rPr lang="pt-PT" altLang="pt-PT" sz="1600" dirty="0">
                <a:cs typeface="Arial" panose="020B0604020202020204" pitchFamily="34" charset="0"/>
              </a:rPr>
              <a:t> iteramos sobre os objetos detetados[</a:t>
            </a:r>
            <a:r>
              <a:rPr lang="pt-PT" altLang="pt-PT" sz="1600" b="1" dirty="0" err="1">
                <a:cs typeface="Arial" panose="020B0604020202020204" pitchFamily="34" charset="0"/>
              </a:rPr>
              <a:t>indexes.flatten</a:t>
            </a:r>
            <a:r>
              <a:rPr lang="pt-PT" altLang="pt-PT" sz="1600" b="1" dirty="0">
                <a:cs typeface="Arial" panose="020B0604020202020204" pitchFamily="34" charset="0"/>
              </a:rPr>
              <a:t>()</a:t>
            </a:r>
            <a:r>
              <a:rPr lang="pt-PT" altLang="pt-PT" sz="1600" dirty="0">
                <a:cs typeface="Arial" panose="020B0604020202020204" pitchFamily="34" charset="0"/>
              </a:rPr>
              <a:t>].</a:t>
            </a:r>
            <a:endParaRPr lang="pt-PT" altLang="pt-PT" sz="1600" b="1" dirty="0">
              <a:cs typeface="Arial" panose="020B0604020202020204" pitchFamily="34" charset="0"/>
            </a:endParaRPr>
          </a:p>
        </p:txBody>
      </p:sp>
      <p:sp>
        <p:nvSpPr>
          <p:cNvPr id="15" name="Text Box 10">
            <a:extLst>
              <a:ext uri="{FF2B5EF4-FFF2-40B4-BE49-F238E27FC236}">
                <a16:creationId xmlns:a16="http://schemas.microsoft.com/office/drawing/2014/main" id="{2AE8AC60-74C9-4824-90A3-A23A5C2A3A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07A20E72-4407-4F3E-98C6-99518A20CF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13</a:t>
            </a:fld>
            <a:r>
              <a:rPr lang="pt-PT" sz="1000" dirty="0"/>
              <a:t> -</a:t>
            </a: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AED8EEE7-4A6C-417E-A3EF-6BF0EA2102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sp>
        <p:nvSpPr>
          <p:cNvPr id="19" name="Subtítulo 2">
            <a:extLst>
              <a:ext uri="{FF2B5EF4-FFF2-40B4-BE49-F238E27FC236}">
                <a16:creationId xmlns:a16="http://schemas.microsoft.com/office/drawing/2014/main" id="{18C9A691-8CD2-4B06-B51B-700E27ED2FF7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@2023, 20749 – BASILIO BARBOSA 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INTELIGÊNCIA ARTIFICIAL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2022/2023 </a:t>
            </a:r>
            <a:endParaRPr lang="pt-PT" sz="900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3E33BC33-E477-4247-B106-480F5560B06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1F688047-0325-DD8E-F7EE-C6D23DF13841}"/>
              </a:ext>
            </a:extLst>
          </p:cNvPr>
          <p:cNvSpPr txBox="1"/>
          <p:nvPr/>
        </p:nvSpPr>
        <p:spPr>
          <a:xfrm>
            <a:off x="3718605" y="603876"/>
            <a:ext cx="463333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200" b="1" dirty="0">
                <a:latin typeface="Arial" charset="0"/>
                <a:cs typeface="Arial" charset="0"/>
              </a:rPr>
              <a:t>Classificação, Reconhecimento, Aglomeração</a:t>
            </a:r>
          </a:p>
          <a:p>
            <a:r>
              <a:rPr lang="pt-PT" sz="1200" b="1" dirty="0">
                <a:latin typeface="Arial" charset="0"/>
                <a:cs typeface="Arial" charset="0"/>
              </a:rPr>
              <a:t>usando imagens e video</a:t>
            </a:r>
          </a:p>
        </p:txBody>
      </p:sp>
      <p:pic>
        <p:nvPicPr>
          <p:cNvPr id="2" name="Imagem 1" descr="Uma imagem com texto, captura de ecrã, ecrã, software&#10;&#10;Descrição gerada automaticamente">
            <a:extLst>
              <a:ext uri="{FF2B5EF4-FFF2-40B4-BE49-F238E27FC236}">
                <a16:creationId xmlns:a16="http://schemas.microsoft.com/office/drawing/2014/main" id="{E33F672E-7AEF-C895-3F1D-AEE9E2CC972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2619" y="2707828"/>
            <a:ext cx="3471404" cy="3671000"/>
          </a:xfrm>
          <a:prstGeom prst="rect">
            <a:avLst/>
          </a:prstGeom>
        </p:spPr>
      </p:pic>
      <p:sp>
        <p:nvSpPr>
          <p:cNvPr id="3" name="Text Box 13">
            <a:extLst>
              <a:ext uri="{FF2B5EF4-FFF2-40B4-BE49-F238E27FC236}">
                <a16:creationId xmlns:a16="http://schemas.microsoft.com/office/drawing/2014/main" id="{7137EF4A-3CFD-750B-29F2-907C3980B7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6388" y="557213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Código e Execução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68046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sp>
        <p:nvSpPr>
          <p:cNvPr id="18" name="Rectângulo 19">
            <a:extLst>
              <a:ext uri="{FF2B5EF4-FFF2-40B4-BE49-F238E27FC236}">
                <a16:creationId xmlns:a16="http://schemas.microsoft.com/office/drawing/2014/main" id="{CC873ECC-2D88-4A22-91F1-E738DF9BE5E9}"/>
              </a:ext>
            </a:extLst>
          </p:cNvPr>
          <p:cNvSpPr/>
          <p:nvPr/>
        </p:nvSpPr>
        <p:spPr>
          <a:xfrm>
            <a:off x="5535613" y="610184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>
                <a:highlight>
                  <a:srgbClr val="FFFF00"/>
                </a:highlight>
              </a:rPr>
              <a:t>ENGENHARIA INFORMÁTICA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698D1AFC-0FD6-4DFA-A381-805A758D4B1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047" y="81007"/>
            <a:ext cx="2689589" cy="668346"/>
          </a:xfrm>
          <a:prstGeom prst="rect">
            <a:avLst/>
          </a:prstGeom>
        </p:spPr>
      </p:pic>
      <p:sp>
        <p:nvSpPr>
          <p:cNvPr id="14" name="Text Box 19">
            <a:extLst>
              <a:ext uri="{FF2B5EF4-FFF2-40B4-BE49-F238E27FC236}">
                <a16:creationId xmlns:a16="http://schemas.microsoft.com/office/drawing/2014/main" id="{F916920E-C12B-4637-810C-A4B2E6C310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5946" y="1203170"/>
            <a:ext cx="8509454" cy="115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171450" indent="-171450">
              <a:lnSpc>
                <a:spcPct val="150000"/>
              </a:lnSpc>
            </a:pPr>
            <a:r>
              <a:rPr lang="pt-PT" altLang="pt-PT" sz="1600" dirty="0">
                <a:cs typeface="Arial" panose="020B0604020202020204" pitchFamily="34" charset="0"/>
              </a:rPr>
              <a:t>Aqui temos representado um exemplo da deteção de objetos numa imagem, poderia ainda obter os resultados de outro tipo de imagens obtendo a classificação de outro objeto diferente.</a:t>
            </a:r>
          </a:p>
        </p:txBody>
      </p:sp>
      <p:sp>
        <p:nvSpPr>
          <p:cNvPr id="15" name="Text Box 10">
            <a:extLst>
              <a:ext uri="{FF2B5EF4-FFF2-40B4-BE49-F238E27FC236}">
                <a16:creationId xmlns:a16="http://schemas.microsoft.com/office/drawing/2014/main" id="{2AE8AC60-74C9-4824-90A3-A23A5C2A3A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07A20E72-4407-4F3E-98C6-99518A20CF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14</a:t>
            </a:fld>
            <a:r>
              <a:rPr lang="pt-PT" sz="1000" dirty="0"/>
              <a:t> -</a:t>
            </a: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AED8EEE7-4A6C-417E-A3EF-6BF0EA2102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sp>
        <p:nvSpPr>
          <p:cNvPr id="19" name="Subtítulo 2">
            <a:extLst>
              <a:ext uri="{FF2B5EF4-FFF2-40B4-BE49-F238E27FC236}">
                <a16:creationId xmlns:a16="http://schemas.microsoft.com/office/drawing/2014/main" id="{18C9A691-8CD2-4B06-B51B-700E27ED2FF7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@2023, 20749 – BASILIO BARBOSA 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INTELIGÊNCIA ARTIFICIAL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2022/2023 </a:t>
            </a:r>
            <a:endParaRPr lang="pt-PT" sz="900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3E33BC33-E477-4247-B106-480F5560B06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1F688047-0325-DD8E-F7EE-C6D23DF13841}"/>
              </a:ext>
            </a:extLst>
          </p:cNvPr>
          <p:cNvSpPr txBox="1"/>
          <p:nvPr/>
        </p:nvSpPr>
        <p:spPr>
          <a:xfrm>
            <a:off x="3718605" y="603876"/>
            <a:ext cx="463333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200" b="1" dirty="0">
                <a:latin typeface="Arial" charset="0"/>
                <a:cs typeface="Arial" charset="0"/>
              </a:rPr>
              <a:t>Classificação, Reconhecimento, Aglomeração</a:t>
            </a:r>
          </a:p>
          <a:p>
            <a:r>
              <a:rPr lang="pt-PT" sz="1200" b="1" dirty="0">
                <a:latin typeface="Arial" charset="0"/>
                <a:cs typeface="Arial" charset="0"/>
              </a:rPr>
              <a:t>usando imagens e video</a:t>
            </a:r>
          </a:p>
        </p:txBody>
      </p:sp>
      <p:pic>
        <p:nvPicPr>
          <p:cNvPr id="4" name="Imagem 3" descr="Uma imagem com interior, parede, vestuário, Edifício de escritórios&#10;&#10;Descrição gerada automaticamente">
            <a:extLst>
              <a:ext uri="{FF2B5EF4-FFF2-40B4-BE49-F238E27FC236}">
                <a16:creationId xmlns:a16="http://schemas.microsoft.com/office/drawing/2014/main" id="{DDFBB53C-6248-0DBB-B695-86269FEA63F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2295777"/>
            <a:ext cx="6858000" cy="3870641"/>
          </a:xfrm>
          <a:prstGeom prst="rect">
            <a:avLst/>
          </a:prstGeom>
        </p:spPr>
      </p:pic>
      <p:sp>
        <p:nvSpPr>
          <p:cNvPr id="6" name="Text Box 13">
            <a:extLst>
              <a:ext uri="{FF2B5EF4-FFF2-40B4-BE49-F238E27FC236}">
                <a16:creationId xmlns:a16="http://schemas.microsoft.com/office/drawing/2014/main" id="{F24D0B6F-B676-35D8-9120-CE016D736F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6388" y="557213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Código e Execução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18772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12873" y="114552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Implementação com video e imagens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sp>
        <p:nvSpPr>
          <p:cNvPr id="18" name="Rectângulo 19">
            <a:extLst>
              <a:ext uri="{FF2B5EF4-FFF2-40B4-BE49-F238E27FC236}">
                <a16:creationId xmlns:a16="http://schemas.microsoft.com/office/drawing/2014/main" id="{CC873ECC-2D88-4A22-91F1-E738DF9BE5E9}"/>
              </a:ext>
            </a:extLst>
          </p:cNvPr>
          <p:cNvSpPr/>
          <p:nvPr/>
        </p:nvSpPr>
        <p:spPr>
          <a:xfrm>
            <a:off x="5535613" y="610184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>
                <a:highlight>
                  <a:srgbClr val="FFFF00"/>
                </a:highlight>
              </a:rPr>
              <a:t>ENGENHARIA INFORMÁTICA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698D1AFC-0FD6-4DFA-A381-805A758D4B1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047" y="81007"/>
            <a:ext cx="2689589" cy="668346"/>
          </a:xfrm>
          <a:prstGeom prst="rect">
            <a:avLst/>
          </a:prstGeom>
        </p:spPr>
      </p:pic>
      <p:sp>
        <p:nvSpPr>
          <p:cNvPr id="14" name="Text Box 19">
            <a:extLst>
              <a:ext uri="{FF2B5EF4-FFF2-40B4-BE49-F238E27FC236}">
                <a16:creationId xmlns:a16="http://schemas.microsoft.com/office/drawing/2014/main" id="{F916920E-C12B-4637-810C-A4B2E6C310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5946" y="1203170"/>
            <a:ext cx="8509454" cy="30013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171450" indent="-171450">
              <a:lnSpc>
                <a:spcPct val="150000"/>
              </a:lnSpc>
            </a:pPr>
            <a:r>
              <a:rPr lang="pt-PT" altLang="pt-PT" sz="1600" dirty="0">
                <a:cs typeface="Arial" panose="020B0604020202020204" pitchFamily="34" charset="0"/>
              </a:rPr>
              <a:t>Seguidamente vamos obter uma deteção, mas desta vez com um </a:t>
            </a:r>
            <a:r>
              <a:rPr lang="pt-PT" altLang="pt-PT" sz="1600" b="1" dirty="0">
                <a:cs typeface="Arial" panose="020B0604020202020204" pitchFamily="34" charset="0"/>
              </a:rPr>
              <a:t>vídeo</a:t>
            </a:r>
            <a:r>
              <a:rPr lang="pt-PT" altLang="pt-PT" sz="1600" dirty="0">
                <a:cs typeface="Arial" panose="020B0604020202020204" pitchFamily="34" charset="0"/>
              </a:rPr>
              <a:t>. Esta abordagem poderia ser feita através da </a:t>
            </a:r>
            <a:r>
              <a:rPr lang="pt-PT" altLang="pt-PT" sz="1600" b="1" dirty="0">
                <a:cs typeface="Arial" panose="020B0604020202020204" pitchFamily="34" charset="0"/>
              </a:rPr>
              <a:t>GPU</a:t>
            </a:r>
            <a:r>
              <a:rPr lang="pt-PT" altLang="pt-PT" sz="1600" dirty="0">
                <a:cs typeface="Arial" panose="020B0604020202020204" pitchFamily="34" charset="0"/>
              </a:rPr>
              <a:t> do computador, mas precisaria de algumas </a:t>
            </a:r>
            <a:r>
              <a:rPr lang="pt-PT" altLang="pt-PT" sz="1600" b="1" dirty="0">
                <a:cs typeface="Arial" panose="020B0604020202020204" pitchFamily="34" charset="0"/>
              </a:rPr>
              <a:t>configurações</a:t>
            </a:r>
            <a:r>
              <a:rPr lang="pt-PT" altLang="pt-PT" sz="1600" dirty="0">
                <a:cs typeface="Arial" panose="020B0604020202020204" pitchFamily="34" charset="0"/>
              </a:rPr>
              <a:t> e </a:t>
            </a:r>
            <a:r>
              <a:rPr lang="pt-PT" altLang="pt-PT" sz="1600" b="1" dirty="0">
                <a:cs typeface="Arial" panose="020B0604020202020204" pitchFamily="34" charset="0"/>
              </a:rPr>
              <a:t>instalações</a:t>
            </a:r>
            <a:r>
              <a:rPr lang="pt-PT" altLang="pt-PT" sz="1600" dirty="0">
                <a:cs typeface="Arial" panose="020B0604020202020204" pitchFamily="34" charset="0"/>
              </a:rPr>
              <a:t>, deste modo decidi executar através do </a:t>
            </a:r>
            <a:r>
              <a:rPr lang="pt-PT" altLang="pt-PT" sz="1600" b="1" dirty="0">
                <a:cs typeface="Arial" panose="020B0604020202020204" pitchFamily="34" charset="0"/>
              </a:rPr>
              <a:t>CPU</a:t>
            </a:r>
            <a:r>
              <a:rPr lang="pt-PT" altLang="pt-PT" sz="1600" dirty="0">
                <a:cs typeface="Arial" panose="020B0604020202020204" pitchFamily="34" charset="0"/>
              </a:rPr>
              <a:t> para verificar se o resultado seria aceitável, embora já estivesse a contar que seria muito </a:t>
            </a:r>
            <a:r>
              <a:rPr lang="pt-PT" altLang="pt-PT" sz="1600" b="1" dirty="0">
                <a:cs typeface="Arial" panose="020B0604020202020204" pitchFamily="34" charset="0"/>
              </a:rPr>
              <a:t>inferior</a:t>
            </a:r>
            <a:r>
              <a:rPr lang="pt-PT" altLang="pt-PT" sz="1600" dirty="0">
                <a:cs typeface="Arial" panose="020B0604020202020204" pitchFamily="34" charset="0"/>
              </a:rPr>
              <a:t> ao poder de </a:t>
            </a:r>
            <a:r>
              <a:rPr lang="pt-PT" altLang="pt-PT" sz="1600" b="1" dirty="0">
                <a:cs typeface="Arial" panose="020B0604020202020204" pitchFamily="34" charset="0"/>
              </a:rPr>
              <a:t>processamento</a:t>
            </a:r>
            <a:r>
              <a:rPr lang="pt-PT" altLang="pt-PT" sz="1600" dirty="0">
                <a:cs typeface="Arial" panose="020B0604020202020204" pitchFamily="34" charset="0"/>
              </a:rPr>
              <a:t> </a:t>
            </a:r>
            <a:r>
              <a:rPr lang="pt-PT" altLang="pt-PT" sz="1600" b="1" dirty="0">
                <a:cs typeface="Arial" panose="020B0604020202020204" pitchFamily="34" charset="0"/>
              </a:rPr>
              <a:t>gráfico</a:t>
            </a:r>
            <a:r>
              <a:rPr lang="pt-PT" altLang="pt-PT" sz="1600" dirty="0">
                <a:cs typeface="Arial" panose="020B0604020202020204" pitchFamily="34" charset="0"/>
              </a:rPr>
              <a:t>. O que se veio a realçar e a concluir como vamos ver mais á frente. De notar que com a gráfica podemos ter </a:t>
            </a:r>
            <a:r>
              <a:rPr lang="pt-PT" altLang="pt-PT" sz="1600" b="1" dirty="0">
                <a:cs typeface="Arial" panose="020B0604020202020204" pitchFamily="34" charset="0"/>
              </a:rPr>
              <a:t>resultados</a:t>
            </a:r>
            <a:r>
              <a:rPr lang="pt-PT" altLang="pt-PT" sz="1600" dirty="0">
                <a:cs typeface="Arial" panose="020B0604020202020204" pitchFamily="34" charset="0"/>
              </a:rPr>
              <a:t> como </a:t>
            </a:r>
            <a:r>
              <a:rPr lang="pt-PT" altLang="pt-PT" sz="1600" b="1" dirty="0">
                <a:cs typeface="Arial" panose="020B0604020202020204" pitchFamily="34" charset="0"/>
              </a:rPr>
              <a:t>30</a:t>
            </a:r>
            <a:r>
              <a:rPr lang="pt-PT" altLang="pt-PT" sz="1600" dirty="0">
                <a:cs typeface="Arial" panose="020B0604020202020204" pitchFamily="34" charset="0"/>
              </a:rPr>
              <a:t> vezes </a:t>
            </a:r>
            <a:r>
              <a:rPr lang="pt-PT" altLang="pt-PT" sz="1600" b="1" dirty="0">
                <a:cs typeface="Arial" panose="020B0604020202020204" pitchFamily="34" charset="0"/>
              </a:rPr>
              <a:t>superiores</a:t>
            </a:r>
            <a:r>
              <a:rPr lang="pt-PT" altLang="pt-PT" sz="1600" dirty="0">
                <a:cs typeface="Arial" panose="020B0604020202020204" pitchFamily="34" charset="0"/>
              </a:rPr>
              <a:t> em termos de </a:t>
            </a:r>
            <a:r>
              <a:rPr lang="pt-PT" altLang="pt-PT" sz="1600" b="1" dirty="0">
                <a:cs typeface="Arial" panose="020B0604020202020204" pitchFamily="34" charset="0"/>
              </a:rPr>
              <a:t>desempenho</a:t>
            </a:r>
            <a:r>
              <a:rPr lang="pt-PT" altLang="pt-PT" sz="1600" dirty="0">
                <a:cs typeface="Arial" panose="020B0604020202020204" pitchFamily="34" charset="0"/>
              </a:rPr>
              <a:t>. A “base” de ficheiros usados encontra-se na mesma </a:t>
            </a:r>
            <a:r>
              <a:rPr lang="pt-PT" altLang="pt-PT" sz="1600" b="1" dirty="0">
                <a:cs typeface="Arial" panose="020B0604020202020204" pitchFamily="34" charset="0"/>
              </a:rPr>
              <a:t>diretoria</a:t>
            </a:r>
            <a:r>
              <a:rPr lang="pt-PT" altLang="pt-PT" sz="1600" dirty="0">
                <a:cs typeface="Arial" panose="020B0604020202020204" pitchFamily="34" charset="0"/>
              </a:rPr>
              <a:t> e os </a:t>
            </a:r>
            <a:r>
              <a:rPr lang="pt-PT" altLang="pt-PT" sz="1600" b="1" dirty="0">
                <a:cs typeface="Arial" panose="020B0604020202020204" pitchFamily="34" charset="0"/>
              </a:rPr>
              <a:t>ficheiros</a:t>
            </a:r>
            <a:r>
              <a:rPr lang="pt-PT" altLang="pt-PT" sz="1600" dirty="0">
                <a:cs typeface="Arial" panose="020B0604020202020204" pitchFamily="34" charset="0"/>
              </a:rPr>
              <a:t> </a:t>
            </a:r>
            <a:r>
              <a:rPr lang="pt-PT" altLang="pt-PT" sz="1600" b="1" dirty="0">
                <a:cs typeface="Arial" panose="020B0604020202020204" pitchFamily="34" charset="0"/>
              </a:rPr>
              <a:t>Yolo</a:t>
            </a:r>
            <a:r>
              <a:rPr lang="pt-PT" altLang="pt-PT" sz="1600" dirty="0">
                <a:cs typeface="Arial" panose="020B0604020202020204" pitchFamily="34" charset="0"/>
              </a:rPr>
              <a:t> são os mesmos.</a:t>
            </a:r>
          </a:p>
        </p:txBody>
      </p:sp>
      <p:sp>
        <p:nvSpPr>
          <p:cNvPr id="15" name="Text Box 10">
            <a:extLst>
              <a:ext uri="{FF2B5EF4-FFF2-40B4-BE49-F238E27FC236}">
                <a16:creationId xmlns:a16="http://schemas.microsoft.com/office/drawing/2014/main" id="{2AE8AC60-74C9-4824-90A3-A23A5C2A3A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07A20E72-4407-4F3E-98C6-99518A20CF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15</a:t>
            </a:fld>
            <a:r>
              <a:rPr lang="pt-PT" sz="1000" dirty="0"/>
              <a:t> -</a:t>
            </a: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AED8EEE7-4A6C-417E-A3EF-6BF0EA2102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sp>
        <p:nvSpPr>
          <p:cNvPr id="19" name="Subtítulo 2">
            <a:extLst>
              <a:ext uri="{FF2B5EF4-FFF2-40B4-BE49-F238E27FC236}">
                <a16:creationId xmlns:a16="http://schemas.microsoft.com/office/drawing/2014/main" id="{18C9A691-8CD2-4B06-B51B-700E27ED2FF7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@2023, 20749 – BASILIO BARBOSA 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INTELIGÊNCIA ARTIFICIAL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2022/2023 </a:t>
            </a:r>
            <a:endParaRPr lang="pt-PT" sz="900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3E33BC33-E477-4247-B106-480F5560B06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1F688047-0325-DD8E-F7EE-C6D23DF13841}"/>
              </a:ext>
            </a:extLst>
          </p:cNvPr>
          <p:cNvSpPr txBox="1"/>
          <p:nvPr/>
        </p:nvSpPr>
        <p:spPr>
          <a:xfrm>
            <a:off x="3718605" y="603876"/>
            <a:ext cx="463333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200" b="1" dirty="0">
                <a:latin typeface="Arial" charset="0"/>
                <a:cs typeface="Arial" charset="0"/>
              </a:rPr>
              <a:t>Classificação, Reconhecimento, Aglomeração</a:t>
            </a:r>
          </a:p>
          <a:p>
            <a:r>
              <a:rPr lang="pt-PT" sz="1200" b="1" dirty="0">
                <a:latin typeface="Arial" charset="0"/>
                <a:cs typeface="Arial" charset="0"/>
              </a:rPr>
              <a:t>usando imagens e video</a:t>
            </a:r>
          </a:p>
        </p:txBody>
      </p:sp>
      <p:pic>
        <p:nvPicPr>
          <p:cNvPr id="2" name="Imagem 1" descr="Uma imagem com texto, captura de ecrã, Tipo de letra&#10;&#10;Descrição gerada automaticamente">
            <a:extLst>
              <a:ext uri="{FF2B5EF4-FFF2-40B4-BE49-F238E27FC236}">
                <a16:creationId xmlns:a16="http://schemas.microsoft.com/office/drawing/2014/main" id="{5027AAEB-7783-47DA-4D0B-1DE608691EF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3661" y="4204504"/>
            <a:ext cx="1182192" cy="2113617"/>
          </a:xfrm>
          <a:prstGeom prst="rect">
            <a:avLst/>
          </a:prstGeom>
        </p:spPr>
      </p:pic>
      <p:sp>
        <p:nvSpPr>
          <p:cNvPr id="3" name="Chaveta à esquerda 2">
            <a:extLst>
              <a:ext uri="{FF2B5EF4-FFF2-40B4-BE49-F238E27FC236}">
                <a16:creationId xmlns:a16="http://schemas.microsoft.com/office/drawing/2014/main" id="{7F687E3D-0E74-EF6B-8127-8C143A55C1D1}"/>
              </a:ext>
            </a:extLst>
          </p:cNvPr>
          <p:cNvSpPr/>
          <p:nvPr/>
        </p:nvSpPr>
        <p:spPr>
          <a:xfrm rot="16200000">
            <a:off x="3283985" y="3449888"/>
            <a:ext cx="137629" cy="1371600"/>
          </a:xfrm>
          <a:prstGeom prst="leftBrac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cxnSp>
        <p:nvCxnSpPr>
          <p:cNvPr id="8" name="Conexão reta unidirecional 7">
            <a:extLst>
              <a:ext uri="{FF2B5EF4-FFF2-40B4-BE49-F238E27FC236}">
                <a16:creationId xmlns:a16="http://schemas.microsoft.com/office/drawing/2014/main" id="{7062A501-BC5E-16D8-C224-8AE74995CB0E}"/>
              </a:ext>
            </a:extLst>
          </p:cNvPr>
          <p:cNvCxnSpPr>
            <a:cxnSpLocks/>
          </p:cNvCxnSpPr>
          <p:nvPr/>
        </p:nvCxnSpPr>
        <p:spPr>
          <a:xfrm>
            <a:off x="1905000" y="4089830"/>
            <a:ext cx="838200" cy="17737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62021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12873" y="114552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Implementação com video e imagens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sp>
        <p:nvSpPr>
          <p:cNvPr id="18" name="Rectângulo 19">
            <a:extLst>
              <a:ext uri="{FF2B5EF4-FFF2-40B4-BE49-F238E27FC236}">
                <a16:creationId xmlns:a16="http://schemas.microsoft.com/office/drawing/2014/main" id="{CC873ECC-2D88-4A22-91F1-E738DF9BE5E9}"/>
              </a:ext>
            </a:extLst>
          </p:cNvPr>
          <p:cNvSpPr/>
          <p:nvPr/>
        </p:nvSpPr>
        <p:spPr>
          <a:xfrm>
            <a:off x="5535613" y="610184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>
                <a:highlight>
                  <a:srgbClr val="FFFF00"/>
                </a:highlight>
              </a:rPr>
              <a:t>ENGENHARIA INFORMÁTICA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698D1AFC-0FD6-4DFA-A381-805A758D4B1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047" y="81007"/>
            <a:ext cx="2689589" cy="668346"/>
          </a:xfrm>
          <a:prstGeom prst="rect">
            <a:avLst/>
          </a:prstGeom>
        </p:spPr>
      </p:pic>
      <p:sp>
        <p:nvSpPr>
          <p:cNvPr id="14" name="Text Box 19">
            <a:extLst>
              <a:ext uri="{FF2B5EF4-FFF2-40B4-BE49-F238E27FC236}">
                <a16:creationId xmlns:a16="http://schemas.microsoft.com/office/drawing/2014/main" id="{F916920E-C12B-4637-810C-A4B2E6C310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5946" y="1203170"/>
            <a:ext cx="8509454" cy="7853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171450" indent="-171450">
              <a:lnSpc>
                <a:spcPct val="150000"/>
              </a:lnSpc>
            </a:pPr>
            <a:r>
              <a:rPr lang="pt-PT" altLang="pt-PT" sz="1600" dirty="0">
                <a:cs typeface="Arial" panose="020B0604020202020204" pitchFamily="34" charset="0"/>
              </a:rPr>
              <a:t>Podemos verificar que a implementação é semelhante em termos de codificação. Usando funções específicas para a deteção de vídeo.</a:t>
            </a:r>
          </a:p>
        </p:txBody>
      </p:sp>
      <p:sp>
        <p:nvSpPr>
          <p:cNvPr id="15" name="Text Box 10">
            <a:extLst>
              <a:ext uri="{FF2B5EF4-FFF2-40B4-BE49-F238E27FC236}">
                <a16:creationId xmlns:a16="http://schemas.microsoft.com/office/drawing/2014/main" id="{2AE8AC60-74C9-4824-90A3-A23A5C2A3A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07A20E72-4407-4F3E-98C6-99518A20CF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16</a:t>
            </a:fld>
            <a:r>
              <a:rPr lang="pt-PT" sz="1000" dirty="0"/>
              <a:t> -</a:t>
            </a: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AED8EEE7-4A6C-417E-A3EF-6BF0EA2102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sp>
        <p:nvSpPr>
          <p:cNvPr id="19" name="Subtítulo 2">
            <a:extLst>
              <a:ext uri="{FF2B5EF4-FFF2-40B4-BE49-F238E27FC236}">
                <a16:creationId xmlns:a16="http://schemas.microsoft.com/office/drawing/2014/main" id="{18C9A691-8CD2-4B06-B51B-700E27ED2FF7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@2023, 20749 – BASILIO BARBOSA 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INTELIGÊNCIA ARTIFICIAL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2022/2023 </a:t>
            </a:r>
            <a:endParaRPr lang="pt-PT" sz="900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3E33BC33-E477-4247-B106-480F5560B06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1F688047-0325-DD8E-F7EE-C6D23DF13841}"/>
              </a:ext>
            </a:extLst>
          </p:cNvPr>
          <p:cNvSpPr txBox="1"/>
          <p:nvPr/>
        </p:nvSpPr>
        <p:spPr>
          <a:xfrm>
            <a:off x="3718605" y="603876"/>
            <a:ext cx="463333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200" b="1" dirty="0">
                <a:latin typeface="Arial" charset="0"/>
                <a:cs typeface="Arial" charset="0"/>
              </a:rPr>
              <a:t>Classificação, Reconhecimento, Aglomeração</a:t>
            </a:r>
          </a:p>
          <a:p>
            <a:r>
              <a:rPr lang="pt-PT" sz="1200" b="1" dirty="0">
                <a:latin typeface="Arial" charset="0"/>
                <a:cs typeface="Arial" charset="0"/>
              </a:rPr>
              <a:t>usando imagens e video</a:t>
            </a:r>
          </a:p>
        </p:txBody>
      </p:sp>
      <p:pic>
        <p:nvPicPr>
          <p:cNvPr id="6" name="Imagem 5" descr="Uma imagem com texto, captura de ecrã, software, ecrã&#10;&#10;Descrição gerada automaticamente">
            <a:extLst>
              <a:ext uri="{FF2B5EF4-FFF2-40B4-BE49-F238E27FC236}">
                <a16:creationId xmlns:a16="http://schemas.microsoft.com/office/drawing/2014/main" id="{E9D50CA4-B91F-9D1D-A0FA-E84EA0DA11A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5066" y="2049847"/>
            <a:ext cx="3173868" cy="4246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3850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12873" y="114552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Implementação com video e imagens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sp>
        <p:nvSpPr>
          <p:cNvPr id="18" name="Rectângulo 19">
            <a:extLst>
              <a:ext uri="{FF2B5EF4-FFF2-40B4-BE49-F238E27FC236}">
                <a16:creationId xmlns:a16="http://schemas.microsoft.com/office/drawing/2014/main" id="{CC873ECC-2D88-4A22-91F1-E738DF9BE5E9}"/>
              </a:ext>
            </a:extLst>
          </p:cNvPr>
          <p:cNvSpPr/>
          <p:nvPr/>
        </p:nvSpPr>
        <p:spPr>
          <a:xfrm>
            <a:off x="5535613" y="610184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>
                <a:highlight>
                  <a:srgbClr val="FFFF00"/>
                </a:highlight>
              </a:rPr>
              <a:t>ENGENHARIA INFORMÁTICA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698D1AFC-0FD6-4DFA-A381-805A758D4B1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047" y="81007"/>
            <a:ext cx="2689589" cy="668346"/>
          </a:xfrm>
          <a:prstGeom prst="rect">
            <a:avLst/>
          </a:prstGeom>
        </p:spPr>
      </p:pic>
      <p:sp>
        <p:nvSpPr>
          <p:cNvPr id="14" name="Text Box 19">
            <a:extLst>
              <a:ext uri="{FF2B5EF4-FFF2-40B4-BE49-F238E27FC236}">
                <a16:creationId xmlns:a16="http://schemas.microsoft.com/office/drawing/2014/main" id="{F916920E-C12B-4637-810C-A4B2E6C310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5946" y="1203170"/>
            <a:ext cx="8509454" cy="115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171450" indent="-171450">
              <a:lnSpc>
                <a:spcPct val="150000"/>
              </a:lnSpc>
            </a:pPr>
            <a:r>
              <a:rPr lang="pt-PT" altLang="pt-PT" sz="1600" dirty="0">
                <a:cs typeface="Arial" panose="020B0604020202020204" pitchFamily="34" charset="0"/>
              </a:rPr>
              <a:t>Como já referi anteriormente o </a:t>
            </a:r>
            <a:r>
              <a:rPr lang="pt-PT" altLang="pt-PT" sz="1600" b="1" dirty="0">
                <a:cs typeface="Arial" panose="020B0604020202020204" pitchFamily="34" charset="0"/>
              </a:rPr>
              <a:t>desempenho</a:t>
            </a:r>
            <a:r>
              <a:rPr lang="pt-PT" altLang="pt-PT" sz="1600" dirty="0">
                <a:cs typeface="Arial" panose="020B0604020202020204" pitchFamily="34" charset="0"/>
              </a:rPr>
              <a:t> esperado é “</a:t>
            </a:r>
            <a:r>
              <a:rPr lang="pt-PT" altLang="pt-PT" sz="1600" b="1" dirty="0" err="1">
                <a:cs typeface="Arial" panose="020B0604020202020204" pitchFamily="34" charset="0"/>
              </a:rPr>
              <a:t>decepcionante</a:t>
            </a:r>
            <a:r>
              <a:rPr lang="pt-PT" altLang="pt-PT" sz="1600" dirty="0">
                <a:cs typeface="Arial" panose="020B0604020202020204" pitchFamily="34" charset="0"/>
              </a:rPr>
              <a:t>” (</a:t>
            </a:r>
            <a:r>
              <a:rPr lang="pt-PT" altLang="pt-PT" sz="1600" b="1" dirty="0">
                <a:cs typeface="Arial" panose="020B0604020202020204" pitchFamily="34" charset="0"/>
              </a:rPr>
              <a:t>baixa</a:t>
            </a:r>
            <a:r>
              <a:rPr lang="pt-PT" altLang="pt-PT" sz="1600" dirty="0">
                <a:cs typeface="Arial" panose="020B0604020202020204" pitchFamily="34" charset="0"/>
              </a:rPr>
              <a:t> </a:t>
            </a:r>
            <a:r>
              <a:rPr lang="pt-PT" altLang="pt-PT" sz="1600" b="1" dirty="0">
                <a:cs typeface="Arial" panose="020B0604020202020204" pitchFamily="34" charset="0"/>
              </a:rPr>
              <a:t>taxa</a:t>
            </a:r>
            <a:r>
              <a:rPr lang="pt-PT" altLang="pt-PT" sz="1600" dirty="0">
                <a:cs typeface="Arial" panose="020B0604020202020204" pitchFamily="34" charset="0"/>
              </a:rPr>
              <a:t> de </a:t>
            </a:r>
            <a:r>
              <a:rPr lang="pt-PT" altLang="pt-PT" sz="1600" b="1" dirty="0">
                <a:cs typeface="Arial" panose="020B0604020202020204" pitchFamily="34" charset="0"/>
              </a:rPr>
              <a:t>FPS</a:t>
            </a:r>
            <a:r>
              <a:rPr lang="pt-PT" altLang="pt-PT" sz="1600" dirty="0">
                <a:cs typeface="Arial" panose="020B0604020202020204" pitchFamily="34" charset="0"/>
              </a:rPr>
              <a:t>). Mas a </a:t>
            </a:r>
            <a:r>
              <a:rPr lang="pt-PT" altLang="pt-PT" sz="1600" b="1" dirty="0">
                <a:cs typeface="Arial" panose="020B0604020202020204" pitchFamily="34" charset="0"/>
              </a:rPr>
              <a:t>deteção</a:t>
            </a:r>
            <a:r>
              <a:rPr lang="pt-PT" altLang="pt-PT" sz="1600" dirty="0">
                <a:cs typeface="Arial" panose="020B0604020202020204" pitchFamily="34" charset="0"/>
              </a:rPr>
              <a:t> e </a:t>
            </a:r>
            <a:r>
              <a:rPr lang="pt-PT" altLang="pt-PT" sz="1600" b="1" dirty="0">
                <a:cs typeface="Arial" panose="020B0604020202020204" pitchFamily="34" charset="0"/>
              </a:rPr>
              <a:t>classificação</a:t>
            </a:r>
            <a:r>
              <a:rPr lang="pt-PT" altLang="pt-PT" sz="1600" dirty="0">
                <a:cs typeface="Arial" panose="020B0604020202020204" pitchFamily="34" charset="0"/>
              </a:rPr>
              <a:t> de objetos é bastante </a:t>
            </a:r>
            <a:r>
              <a:rPr lang="pt-PT" altLang="pt-PT" sz="1600" b="1" dirty="0">
                <a:cs typeface="Arial" panose="020B0604020202020204" pitchFamily="34" charset="0"/>
              </a:rPr>
              <a:t>precisa</a:t>
            </a:r>
            <a:r>
              <a:rPr lang="pt-PT" altLang="pt-PT" sz="1600" dirty="0">
                <a:cs typeface="Arial" panose="020B0604020202020204" pitchFamily="34" charset="0"/>
              </a:rPr>
              <a:t> mais uma vez. Poderíamos realizar para diferentes tipos de vídeo, fica apenas este exemplo.</a:t>
            </a:r>
          </a:p>
        </p:txBody>
      </p:sp>
      <p:sp>
        <p:nvSpPr>
          <p:cNvPr id="15" name="Text Box 10">
            <a:extLst>
              <a:ext uri="{FF2B5EF4-FFF2-40B4-BE49-F238E27FC236}">
                <a16:creationId xmlns:a16="http://schemas.microsoft.com/office/drawing/2014/main" id="{2AE8AC60-74C9-4824-90A3-A23A5C2A3A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07A20E72-4407-4F3E-98C6-99518A20CF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17</a:t>
            </a:fld>
            <a:r>
              <a:rPr lang="pt-PT" sz="1000" dirty="0"/>
              <a:t> -</a:t>
            </a: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AED8EEE7-4A6C-417E-A3EF-6BF0EA2102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sp>
        <p:nvSpPr>
          <p:cNvPr id="19" name="Subtítulo 2">
            <a:extLst>
              <a:ext uri="{FF2B5EF4-FFF2-40B4-BE49-F238E27FC236}">
                <a16:creationId xmlns:a16="http://schemas.microsoft.com/office/drawing/2014/main" id="{18C9A691-8CD2-4B06-B51B-700E27ED2FF7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@2023, 20749 – BASILIO BARBOSA 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INTELIGÊNCIA ARTIFICIAL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2022/2023 </a:t>
            </a:r>
            <a:endParaRPr lang="pt-PT" sz="900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3E33BC33-E477-4247-B106-480F5560B06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1F688047-0325-DD8E-F7EE-C6D23DF13841}"/>
              </a:ext>
            </a:extLst>
          </p:cNvPr>
          <p:cNvSpPr txBox="1"/>
          <p:nvPr/>
        </p:nvSpPr>
        <p:spPr>
          <a:xfrm>
            <a:off x="3718605" y="603876"/>
            <a:ext cx="463333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200" b="1" dirty="0">
                <a:latin typeface="Arial" charset="0"/>
                <a:cs typeface="Arial" charset="0"/>
              </a:rPr>
              <a:t>Classificação, Reconhecimento, Aglomeração</a:t>
            </a:r>
          </a:p>
          <a:p>
            <a:r>
              <a:rPr lang="pt-PT" sz="1200" b="1" dirty="0">
                <a:latin typeface="Arial" charset="0"/>
                <a:cs typeface="Arial" charset="0"/>
              </a:rPr>
              <a:t>usando imagens e video</a:t>
            </a:r>
          </a:p>
        </p:txBody>
      </p:sp>
      <p:pic>
        <p:nvPicPr>
          <p:cNvPr id="3" name="Imagem 2" descr="Uma imagem com roda, veículo, Veículo terrestre, pessoa&#10;&#10;Descrição gerada automaticamente">
            <a:extLst>
              <a:ext uri="{FF2B5EF4-FFF2-40B4-BE49-F238E27FC236}">
                <a16:creationId xmlns:a16="http://schemas.microsoft.com/office/drawing/2014/main" id="{1304D051-C481-5944-7870-BD1D710CF15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904" y="2337730"/>
            <a:ext cx="7372191" cy="4002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2148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Implementação </a:t>
            </a:r>
            <a:r>
              <a:rPr lang="pt-PT" sz="2000" b="1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easyocr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sp>
        <p:nvSpPr>
          <p:cNvPr id="18" name="Rectângulo 19">
            <a:extLst>
              <a:ext uri="{FF2B5EF4-FFF2-40B4-BE49-F238E27FC236}">
                <a16:creationId xmlns:a16="http://schemas.microsoft.com/office/drawing/2014/main" id="{CC873ECC-2D88-4A22-91F1-E738DF9BE5E9}"/>
              </a:ext>
            </a:extLst>
          </p:cNvPr>
          <p:cNvSpPr/>
          <p:nvPr/>
        </p:nvSpPr>
        <p:spPr>
          <a:xfrm>
            <a:off x="5535613" y="610184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>
                <a:highlight>
                  <a:srgbClr val="FFFF00"/>
                </a:highlight>
              </a:rPr>
              <a:t>ENGENHARIA INFORMÁTICA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698D1AFC-0FD6-4DFA-A381-805A758D4B1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047" y="81007"/>
            <a:ext cx="2689589" cy="668346"/>
          </a:xfrm>
          <a:prstGeom prst="rect">
            <a:avLst/>
          </a:prstGeom>
        </p:spPr>
      </p:pic>
      <p:sp>
        <p:nvSpPr>
          <p:cNvPr id="14" name="Text Box 19">
            <a:extLst>
              <a:ext uri="{FF2B5EF4-FFF2-40B4-BE49-F238E27FC236}">
                <a16:creationId xmlns:a16="http://schemas.microsoft.com/office/drawing/2014/main" id="{F916920E-C12B-4637-810C-A4B2E6C310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5946" y="1203170"/>
            <a:ext cx="8509454" cy="115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171450" indent="-171450">
              <a:lnSpc>
                <a:spcPct val="150000"/>
              </a:lnSpc>
            </a:pPr>
            <a:r>
              <a:rPr lang="pt-PT" altLang="pt-PT" sz="1600" dirty="0">
                <a:cs typeface="Arial" panose="020B0604020202020204" pitchFamily="34" charset="0"/>
              </a:rPr>
              <a:t>Nesta implementação foi usada uma biblioteca Python para ler texto em imagens. Também se pode visualizar a estrutura de ficheiros  que foi usada e respetivas imagens utilizadas.</a:t>
            </a:r>
          </a:p>
        </p:txBody>
      </p:sp>
      <p:sp>
        <p:nvSpPr>
          <p:cNvPr id="15" name="Text Box 10">
            <a:extLst>
              <a:ext uri="{FF2B5EF4-FFF2-40B4-BE49-F238E27FC236}">
                <a16:creationId xmlns:a16="http://schemas.microsoft.com/office/drawing/2014/main" id="{2AE8AC60-74C9-4824-90A3-A23A5C2A3A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07A20E72-4407-4F3E-98C6-99518A20CF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18</a:t>
            </a:fld>
            <a:r>
              <a:rPr lang="pt-PT" sz="1000" dirty="0"/>
              <a:t> -</a:t>
            </a: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AED8EEE7-4A6C-417E-A3EF-6BF0EA2102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sp>
        <p:nvSpPr>
          <p:cNvPr id="19" name="Subtítulo 2">
            <a:extLst>
              <a:ext uri="{FF2B5EF4-FFF2-40B4-BE49-F238E27FC236}">
                <a16:creationId xmlns:a16="http://schemas.microsoft.com/office/drawing/2014/main" id="{18C9A691-8CD2-4B06-B51B-700E27ED2FF7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@2023, 20749 – BASILIO BARBOSA 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INTELIGÊNCIA ARTIFICIAL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2022/2023 </a:t>
            </a:r>
            <a:endParaRPr lang="pt-PT" sz="900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3E33BC33-E477-4247-B106-480F5560B06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064793B1-CB4A-D57F-A5D3-7ECEED1A5EE5}"/>
              </a:ext>
            </a:extLst>
          </p:cNvPr>
          <p:cNvSpPr txBox="1"/>
          <p:nvPr/>
        </p:nvSpPr>
        <p:spPr>
          <a:xfrm>
            <a:off x="3718605" y="603876"/>
            <a:ext cx="463333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200" b="1" dirty="0">
                <a:latin typeface="Arial" charset="0"/>
                <a:cs typeface="Arial" charset="0"/>
              </a:rPr>
              <a:t>Classificação, Reconhecimento, Aglomeração</a:t>
            </a:r>
          </a:p>
          <a:p>
            <a:r>
              <a:rPr lang="pt-PT" sz="1200" b="1" dirty="0">
                <a:latin typeface="Arial" charset="0"/>
                <a:cs typeface="Arial" charset="0"/>
              </a:rPr>
              <a:t>usando imagens</a:t>
            </a:r>
          </a:p>
        </p:txBody>
      </p:sp>
      <p:pic>
        <p:nvPicPr>
          <p:cNvPr id="4" name="Imagem 3" descr="Uma imagem com texto, eletrónica, captura de ecrã, software&#10;&#10;Descrição gerada automaticamente">
            <a:extLst>
              <a:ext uri="{FF2B5EF4-FFF2-40B4-BE49-F238E27FC236}">
                <a16:creationId xmlns:a16="http://schemas.microsoft.com/office/drawing/2014/main" id="{FBE8FA2B-2CEB-C080-CAEC-10D2CA675B2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416" y="2662989"/>
            <a:ext cx="4205377" cy="1647753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F74B8219-1941-8922-4AB0-7B221C67C81B}"/>
              </a:ext>
            </a:extLst>
          </p:cNvPr>
          <p:cNvSpPr/>
          <p:nvPr/>
        </p:nvSpPr>
        <p:spPr>
          <a:xfrm>
            <a:off x="3380977" y="2966504"/>
            <a:ext cx="1089816" cy="2436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9" name="Imagem 8" descr="Uma imagem com texto, captura de ecrã, Tipo de letra, software&#10;&#10;Descrição gerada automaticamente">
            <a:extLst>
              <a:ext uri="{FF2B5EF4-FFF2-40B4-BE49-F238E27FC236}">
                <a16:creationId xmlns:a16="http://schemas.microsoft.com/office/drawing/2014/main" id="{79BED6F8-745B-A47C-B008-87A92DD69DF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7375" y="2668356"/>
            <a:ext cx="1737511" cy="3330229"/>
          </a:xfrm>
          <a:prstGeom prst="rect">
            <a:avLst/>
          </a:prstGeom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8E2DA4F0-8D39-6496-6BEC-77E8E9F8F47B}"/>
              </a:ext>
            </a:extLst>
          </p:cNvPr>
          <p:cNvSpPr/>
          <p:nvPr/>
        </p:nvSpPr>
        <p:spPr>
          <a:xfrm>
            <a:off x="5600006" y="2847399"/>
            <a:ext cx="781769" cy="4657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9C0916CC-9B1C-784F-2C3E-C085CF41E5DD}"/>
              </a:ext>
            </a:extLst>
          </p:cNvPr>
          <p:cNvSpPr/>
          <p:nvPr/>
        </p:nvSpPr>
        <p:spPr>
          <a:xfrm>
            <a:off x="5600006" y="3496092"/>
            <a:ext cx="1010369" cy="2200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E6160438-F3C8-3471-CDC4-799AA677F8FC}"/>
              </a:ext>
            </a:extLst>
          </p:cNvPr>
          <p:cNvSpPr/>
          <p:nvPr/>
        </p:nvSpPr>
        <p:spPr>
          <a:xfrm>
            <a:off x="5821388" y="3313114"/>
            <a:ext cx="921618" cy="179044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>
              <a:solidFill>
                <a:srgbClr val="FF0000"/>
              </a:solidFill>
            </a:endParaRP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DE9DD54E-31BD-1FFF-3ECF-499D67B9EC4A}"/>
              </a:ext>
            </a:extLst>
          </p:cNvPr>
          <p:cNvSpPr/>
          <p:nvPr/>
        </p:nvSpPr>
        <p:spPr>
          <a:xfrm>
            <a:off x="5821388" y="3712241"/>
            <a:ext cx="1169987" cy="424674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>
              <a:solidFill>
                <a:srgbClr val="FF0000"/>
              </a:solidFill>
            </a:endParaRPr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F50D7CD7-ED17-2E86-ACDD-9C1F057A2879}"/>
              </a:ext>
            </a:extLst>
          </p:cNvPr>
          <p:cNvSpPr/>
          <p:nvPr/>
        </p:nvSpPr>
        <p:spPr>
          <a:xfrm>
            <a:off x="5697203" y="4136915"/>
            <a:ext cx="1294172" cy="186167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71280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Código e Execução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sp>
        <p:nvSpPr>
          <p:cNvPr id="18" name="Rectângulo 19">
            <a:extLst>
              <a:ext uri="{FF2B5EF4-FFF2-40B4-BE49-F238E27FC236}">
                <a16:creationId xmlns:a16="http://schemas.microsoft.com/office/drawing/2014/main" id="{CC873ECC-2D88-4A22-91F1-E738DF9BE5E9}"/>
              </a:ext>
            </a:extLst>
          </p:cNvPr>
          <p:cNvSpPr/>
          <p:nvPr/>
        </p:nvSpPr>
        <p:spPr>
          <a:xfrm>
            <a:off x="5535613" y="610184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>
                <a:highlight>
                  <a:srgbClr val="FFFF00"/>
                </a:highlight>
              </a:rPr>
              <a:t>ENGENHARIA INFORMÁTICA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698D1AFC-0FD6-4DFA-A381-805A758D4B1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047" y="81007"/>
            <a:ext cx="2689589" cy="668346"/>
          </a:xfrm>
          <a:prstGeom prst="rect">
            <a:avLst/>
          </a:prstGeom>
        </p:spPr>
      </p:pic>
      <p:sp>
        <p:nvSpPr>
          <p:cNvPr id="14" name="Text Box 19">
            <a:extLst>
              <a:ext uri="{FF2B5EF4-FFF2-40B4-BE49-F238E27FC236}">
                <a16:creationId xmlns:a16="http://schemas.microsoft.com/office/drawing/2014/main" id="{F916920E-C12B-4637-810C-A4B2E6C310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5946" y="1203170"/>
            <a:ext cx="8509454" cy="18933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171450" indent="-171450">
              <a:lnSpc>
                <a:spcPct val="150000"/>
              </a:lnSpc>
            </a:pPr>
            <a:r>
              <a:rPr lang="pt-PT" altLang="pt-PT" sz="1600" dirty="0">
                <a:cs typeface="Arial" panose="020B0604020202020204" pitchFamily="34" charset="0"/>
              </a:rPr>
              <a:t>Inicialmente definiu-se o caminho dos ficheiros apresentados no slide anterior e a diretoria para as imagens(corridas através do ciclo </a:t>
            </a:r>
            <a:r>
              <a:rPr lang="pt-PT" altLang="pt-PT" sz="1600" b="1" dirty="0">
                <a:cs typeface="Arial" panose="020B0604020202020204" pitchFamily="34" charset="0"/>
              </a:rPr>
              <a:t>for</a:t>
            </a:r>
            <a:r>
              <a:rPr lang="pt-PT" altLang="pt-PT" sz="1600" dirty="0">
                <a:cs typeface="Arial" panose="020B0604020202020204" pitchFamily="34" charset="0"/>
              </a:rPr>
              <a:t> logo de seguida). É carregado o modelo através da função </a:t>
            </a:r>
            <a:r>
              <a:rPr lang="pt-PT" altLang="pt-PT" sz="1600" b="1" dirty="0" err="1">
                <a:cs typeface="Arial" panose="020B0604020202020204" pitchFamily="34" charset="0"/>
              </a:rPr>
              <a:t>readNet</a:t>
            </a:r>
            <a:r>
              <a:rPr lang="pt-PT" altLang="pt-PT" sz="1600" b="1" dirty="0">
                <a:cs typeface="Arial" panose="020B0604020202020204" pitchFamily="34" charset="0"/>
              </a:rPr>
              <a:t>()</a:t>
            </a:r>
            <a:r>
              <a:rPr lang="pt-PT" altLang="pt-PT" sz="1600" dirty="0">
                <a:cs typeface="Arial" panose="020B0604020202020204" pitchFamily="34" charset="0"/>
              </a:rPr>
              <a:t> e a função </a:t>
            </a:r>
            <a:r>
              <a:rPr lang="pt-PT" altLang="pt-PT" sz="1600" b="1" dirty="0" err="1">
                <a:cs typeface="Arial" panose="020B0604020202020204" pitchFamily="34" charset="0"/>
              </a:rPr>
              <a:t>imread</a:t>
            </a:r>
            <a:r>
              <a:rPr lang="pt-PT" altLang="pt-PT" sz="1600" b="1" dirty="0">
                <a:cs typeface="Arial" panose="020B0604020202020204" pitchFamily="34" charset="0"/>
              </a:rPr>
              <a:t>()</a:t>
            </a:r>
            <a:r>
              <a:rPr lang="pt-PT" altLang="pt-PT" sz="1600" dirty="0">
                <a:cs typeface="Arial" panose="020B0604020202020204" pitchFamily="34" charset="0"/>
              </a:rPr>
              <a:t> fica responsável por ler as imagens. De seguida estas são convertidas em formato </a:t>
            </a:r>
            <a:r>
              <a:rPr lang="pt-PT" altLang="pt-PT" sz="1600" b="1" dirty="0" err="1">
                <a:cs typeface="Arial" panose="020B0604020202020204" pitchFamily="34" charset="0"/>
              </a:rPr>
              <a:t>blob</a:t>
            </a:r>
            <a:r>
              <a:rPr lang="pt-PT" altLang="pt-PT" sz="1600" dirty="0">
                <a:cs typeface="Arial" panose="020B0604020202020204" pitchFamily="34" charset="0"/>
              </a:rPr>
              <a:t>. Para que a deteção seja otimizada na imagem que estamos a usar </a:t>
            </a:r>
            <a:r>
              <a:rPr lang="pt-PT" altLang="pt-PT" sz="1600" b="1" dirty="0">
                <a:cs typeface="Arial" panose="020B0604020202020204" pitchFamily="34" charset="0"/>
              </a:rPr>
              <a:t>(416,416)</a:t>
            </a:r>
            <a:r>
              <a:rPr lang="pt-PT" altLang="pt-PT" sz="1600" dirty="0">
                <a:cs typeface="Arial" panose="020B0604020202020204" pitchFamily="34" charset="0"/>
              </a:rPr>
              <a:t>.</a:t>
            </a:r>
            <a:endParaRPr lang="pt-PT" altLang="pt-PT" sz="1600" b="1" dirty="0">
              <a:cs typeface="Arial" panose="020B0604020202020204" pitchFamily="34" charset="0"/>
            </a:endParaRPr>
          </a:p>
        </p:txBody>
      </p:sp>
      <p:sp>
        <p:nvSpPr>
          <p:cNvPr id="15" name="Text Box 10">
            <a:extLst>
              <a:ext uri="{FF2B5EF4-FFF2-40B4-BE49-F238E27FC236}">
                <a16:creationId xmlns:a16="http://schemas.microsoft.com/office/drawing/2014/main" id="{2AE8AC60-74C9-4824-90A3-A23A5C2A3A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07A20E72-4407-4F3E-98C6-99518A20CF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19</a:t>
            </a:fld>
            <a:r>
              <a:rPr lang="pt-PT" sz="1000" dirty="0"/>
              <a:t> -</a:t>
            </a: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AED8EEE7-4A6C-417E-A3EF-6BF0EA2102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sp>
        <p:nvSpPr>
          <p:cNvPr id="19" name="Subtítulo 2">
            <a:extLst>
              <a:ext uri="{FF2B5EF4-FFF2-40B4-BE49-F238E27FC236}">
                <a16:creationId xmlns:a16="http://schemas.microsoft.com/office/drawing/2014/main" id="{18C9A691-8CD2-4B06-B51B-700E27ED2FF7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@2023, 20749 – BASILIO BARBOSA 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INTELIGÊNCIA ARTIFICIAL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2022/2023 </a:t>
            </a:r>
            <a:endParaRPr lang="pt-PT" sz="900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3E33BC33-E477-4247-B106-480F5560B06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064793B1-CB4A-D57F-A5D3-7ECEED1A5EE5}"/>
              </a:ext>
            </a:extLst>
          </p:cNvPr>
          <p:cNvSpPr txBox="1"/>
          <p:nvPr/>
        </p:nvSpPr>
        <p:spPr>
          <a:xfrm>
            <a:off x="3718605" y="603876"/>
            <a:ext cx="463333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200" b="1" dirty="0">
                <a:latin typeface="Arial" charset="0"/>
                <a:cs typeface="Arial" charset="0"/>
              </a:rPr>
              <a:t>Classificação, Reconhecimento, Aglomeração</a:t>
            </a:r>
          </a:p>
          <a:p>
            <a:r>
              <a:rPr lang="pt-PT" sz="1200" b="1" dirty="0">
                <a:latin typeface="Arial" charset="0"/>
                <a:cs typeface="Arial" charset="0"/>
              </a:rPr>
              <a:t>usando imagens - </a:t>
            </a:r>
            <a:r>
              <a:rPr lang="pt-PT" sz="1200" b="1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easyocr</a:t>
            </a:r>
            <a:endParaRPr lang="pt-PT" sz="1200" b="1" dirty="0">
              <a:latin typeface="Arial" charset="0"/>
              <a:cs typeface="Arial" charset="0"/>
            </a:endParaRPr>
          </a:p>
        </p:txBody>
      </p:sp>
      <p:pic>
        <p:nvPicPr>
          <p:cNvPr id="12" name="Imagem 11" descr="Uma imagem com texto, captura de ecrã, software&#10;&#10;Descrição gerada automaticamente">
            <a:extLst>
              <a:ext uri="{FF2B5EF4-FFF2-40B4-BE49-F238E27FC236}">
                <a16:creationId xmlns:a16="http://schemas.microsoft.com/office/drawing/2014/main" id="{132391DB-8C20-C02A-BB84-2858548603D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599" y="3106450"/>
            <a:ext cx="3816777" cy="3213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4768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Redes neurais artificiais: como funcionam e para que servem?">
            <a:extLst>
              <a:ext uri="{FF2B5EF4-FFF2-40B4-BE49-F238E27FC236}">
                <a16:creationId xmlns:a16="http://schemas.microsoft.com/office/drawing/2014/main" id="{7165AB5E-EB08-1255-9A22-352DF02646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7" t="2536" r="3982" b="5732"/>
          <a:stretch/>
        </p:blipFill>
        <p:spPr bwMode="auto">
          <a:xfrm>
            <a:off x="3075638" y="2317838"/>
            <a:ext cx="3103633" cy="2182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Objetivos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sp>
        <p:nvSpPr>
          <p:cNvPr id="18" name="Rectângulo 19">
            <a:extLst>
              <a:ext uri="{FF2B5EF4-FFF2-40B4-BE49-F238E27FC236}">
                <a16:creationId xmlns:a16="http://schemas.microsoft.com/office/drawing/2014/main" id="{CC873ECC-2D88-4A22-91F1-E738DF9BE5E9}"/>
              </a:ext>
            </a:extLst>
          </p:cNvPr>
          <p:cNvSpPr/>
          <p:nvPr/>
        </p:nvSpPr>
        <p:spPr>
          <a:xfrm>
            <a:off x="5535613" y="610184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>
                <a:highlight>
                  <a:srgbClr val="FFFF00"/>
                </a:highlight>
              </a:rPr>
              <a:t>ENGENHARIA INFORMÁTICA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698D1AFC-0FD6-4DFA-A381-805A758D4B1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047" y="81007"/>
            <a:ext cx="2689589" cy="668346"/>
          </a:xfrm>
          <a:prstGeom prst="rect">
            <a:avLst/>
          </a:prstGeom>
        </p:spPr>
      </p:pic>
      <p:sp>
        <p:nvSpPr>
          <p:cNvPr id="14" name="Text Box 19">
            <a:extLst>
              <a:ext uri="{FF2B5EF4-FFF2-40B4-BE49-F238E27FC236}">
                <a16:creationId xmlns:a16="http://schemas.microsoft.com/office/drawing/2014/main" id="{F916920E-C12B-4637-810C-A4B2E6C310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5946" y="1203170"/>
            <a:ext cx="8509454" cy="115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171450" indent="-171450">
              <a:lnSpc>
                <a:spcPct val="150000"/>
              </a:lnSpc>
            </a:pPr>
            <a:r>
              <a:rPr lang="pt-PT" altLang="pt-PT" sz="1600" dirty="0">
                <a:cs typeface="Arial" panose="020B0604020202020204" pitchFamily="34" charset="0"/>
              </a:rPr>
              <a:t>O </a:t>
            </a:r>
            <a:r>
              <a:rPr lang="pt-PT" altLang="pt-PT" sz="1600" b="1" dirty="0">
                <a:cs typeface="Arial" panose="020B0604020202020204" pitchFamily="34" charset="0"/>
              </a:rPr>
              <a:t>Trabalho</a:t>
            </a:r>
            <a:r>
              <a:rPr lang="pt-PT" altLang="pt-PT" sz="1600" dirty="0">
                <a:cs typeface="Arial" panose="020B0604020202020204" pitchFamily="34" charset="0"/>
              </a:rPr>
              <a:t> </a:t>
            </a:r>
            <a:r>
              <a:rPr lang="pt-PT" altLang="pt-PT" sz="1600" b="1" dirty="0">
                <a:cs typeface="Arial" panose="020B0604020202020204" pitchFamily="34" charset="0"/>
              </a:rPr>
              <a:t>Prático</a:t>
            </a:r>
            <a:r>
              <a:rPr lang="pt-PT" altLang="pt-PT" sz="1600" dirty="0">
                <a:cs typeface="Arial" panose="020B0604020202020204" pitchFamily="34" charset="0"/>
              </a:rPr>
              <a:t> </a:t>
            </a:r>
            <a:r>
              <a:rPr lang="pt-PT" altLang="pt-PT" sz="1600" b="1" dirty="0">
                <a:cs typeface="Arial" panose="020B0604020202020204" pitchFamily="34" charset="0"/>
              </a:rPr>
              <a:t>2 B</a:t>
            </a:r>
            <a:r>
              <a:rPr lang="pt-PT" altLang="pt-PT" sz="1600" dirty="0">
                <a:cs typeface="Arial" panose="020B0604020202020204" pitchFamily="34" charset="0"/>
              </a:rPr>
              <a:t> tem como objetivo desenvolver habilidades à parte </a:t>
            </a:r>
            <a:r>
              <a:rPr lang="pt-PT" altLang="pt-PT" sz="1600" b="1" dirty="0">
                <a:cs typeface="Arial" panose="020B0604020202020204" pitchFamily="34" charset="0"/>
              </a:rPr>
              <a:t>prática</a:t>
            </a:r>
            <a:r>
              <a:rPr lang="pt-PT" altLang="pt-PT" sz="1600" dirty="0">
                <a:cs typeface="Arial" panose="020B0604020202020204" pitchFamily="34" charset="0"/>
              </a:rPr>
              <a:t> da </a:t>
            </a:r>
            <a:r>
              <a:rPr lang="pt-PT" altLang="pt-PT" sz="1600" b="1" dirty="0">
                <a:cs typeface="Arial" panose="020B0604020202020204" pitchFamily="34" charset="0"/>
              </a:rPr>
              <a:t>Unidade</a:t>
            </a:r>
            <a:r>
              <a:rPr lang="pt-PT" altLang="pt-PT" sz="1600" dirty="0">
                <a:cs typeface="Arial" panose="020B0604020202020204" pitchFamily="34" charset="0"/>
              </a:rPr>
              <a:t> </a:t>
            </a:r>
            <a:r>
              <a:rPr lang="pt-PT" altLang="pt-PT" sz="1600" b="1" dirty="0">
                <a:cs typeface="Arial" panose="020B0604020202020204" pitchFamily="34" charset="0"/>
              </a:rPr>
              <a:t>Curricular</a:t>
            </a:r>
            <a:r>
              <a:rPr lang="pt-PT" altLang="pt-PT" sz="1600" dirty="0">
                <a:cs typeface="Arial" panose="020B0604020202020204" pitchFamily="34" charset="0"/>
              </a:rPr>
              <a:t> de </a:t>
            </a:r>
            <a:r>
              <a:rPr lang="pt-PT" altLang="pt-PT" sz="1600" b="1" dirty="0">
                <a:cs typeface="Arial" panose="020B0604020202020204" pitchFamily="34" charset="0"/>
              </a:rPr>
              <a:t>Inteligência</a:t>
            </a:r>
            <a:r>
              <a:rPr lang="pt-PT" altLang="pt-PT" sz="1600" dirty="0">
                <a:cs typeface="Arial" panose="020B0604020202020204" pitchFamily="34" charset="0"/>
              </a:rPr>
              <a:t> </a:t>
            </a:r>
            <a:r>
              <a:rPr lang="pt-PT" altLang="pt-PT" sz="1600" b="1" dirty="0">
                <a:cs typeface="Arial" panose="020B0604020202020204" pitchFamily="34" charset="0"/>
              </a:rPr>
              <a:t>Artificial </a:t>
            </a:r>
            <a:r>
              <a:rPr lang="pt-PT" altLang="pt-PT" sz="1600" dirty="0">
                <a:cs typeface="Arial" panose="020B0604020202020204" pitchFamily="34" charset="0"/>
              </a:rPr>
              <a:t>para deteção de objetos com o intuito de classificar e reconhecer utilizando imagens.</a:t>
            </a:r>
          </a:p>
        </p:txBody>
      </p:sp>
      <p:sp>
        <p:nvSpPr>
          <p:cNvPr id="15" name="Text Box 10">
            <a:extLst>
              <a:ext uri="{FF2B5EF4-FFF2-40B4-BE49-F238E27FC236}">
                <a16:creationId xmlns:a16="http://schemas.microsoft.com/office/drawing/2014/main" id="{2AE8AC60-74C9-4824-90A3-A23A5C2A3A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07A20E72-4407-4F3E-98C6-99518A20CF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2</a:t>
            </a:fld>
            <a:r>
              <a:rPr lang="pt-PT" sz="1000" dirty="0"/>
              <a:t> -</a:t>
            </a: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AED8EEE7-4A6C-417E-A3EF-6BF0EA2102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sp>
        <p:nvSpPr>
          <p:cNvPr id="19" name="Subtítulo 2">
            <a:extLst>
              <a:ext uri="{FF2B5EF4-FFF2-40B4-BE49-F238E27FC236}">
                <a16:creationId xmlns:a16="http://schemas.microsoft.com/office/drawing/2014/main" id="{18C9A691-8CD2-4B06-B51B-700E27ED2FF7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@2023, 20749 – BASILIO BARBOSA 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INTELIGÊNCIA ARTIFICIAL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2022/2023 </a:t>
            </a:r>
            <a:endParaRPr lang="pt-PT" sz="900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3E33BC33-E477-4247-B106-480F5560B06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6D10B353-5D47-D6C7-9DEF-908979AC9C9A}"/>
              </a:ext>
            </a:extLst>
          </p:cNvPr>
          <p:cNvSpPr txBox="1"/>
          <p:nvPr/>
        </p:nvSpPr>
        <p:spPr>
          <a:xfrm>
            <a:off x="3718605" y="603876"/>
            <a:ext cx="463333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200" b="1" dirty="0">
                <a:latin typeface="Arial" charset="0"/>
                <a:cs typeface="Arial" charset="0"/>
              </a:rPr>
              <a:t>Classificação, Reconhecimento, Aglomeração</a:t>
            </a:r>
          </a:p>
          <a:p>
            <a:r>
              <a:rPr lang="pt-PT" sz="1200" b="1" dirty="0">
                <a:latin typeface="Arial" charset="0"/>
                <a:cs typeface="Arial" charset="0"/>
              </a:rPr>
              <a:t>usando imagens</a:t>
            </a:r>
          </a:p>
        </p:txBody>
      </p:sp>
      <p:pic>
        <p:nvPicPr>
          <p:cNvPr id="4" name="Picture 2" descr="Understanding Machine Learning &amp; Deep Learning | by DLT Labs | Medium">
            <a:extLst>
              <a:ext uri="{FF2B5EF4-FFF2-40B4-BE49-F238E27FC236}">
                <a16:creationId xmlns:a16="http://schemas.microsoft.com/office/drawing/2014/main" id="{58BD4BCE-61FB-C921-7AE6-6B388FC9C3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350" y="4060990"/>
            <a:ext cx="3854452" cy="2312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Latest Deep Learning Models Analysis &amp; Comparison | 2023">
            <a:extLst>
              <a:ext uri="{FF2B5EF4-FFF2-40B4-BE49-F238E27FC236}">
                <a16:creationId xmlns:a16="http://schemas.microsoft.com/office/drawing/2014/main" id="{CD30AA7B-3DD2-A908-FF3A-2A01D628EB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199" y="4074970"/>
            <a:ext cx="3879041" cy="2298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57366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Código e Execução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sp>
        <p:nvSpPr>
          <p:cNvPr id="18" name="Rectângulo 19">
            <a:extLst>
              <a:ext uri="{FF2B5EF4-FFF2-40B4-BE49-F238E27FC236}">
                <a16:creationId xmlns:a16="http://schemas.microsoft.com/office/drawing/2014/main" id="{CC873ECC-2D88-4A22-91F1-E738DF9BE5E9}"/>
              </a:ext>
            </a:extLst>
          </p:cNvPr>
          <p:cNvSpPr/>
          <p:nvPr/>
        </p:nvSpPr>
        <p:spPr>
          <a:xfrm>
            <a:off x="5535613" y="610184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>
                <a:highlight>
                  <a:srgbClr val="FFFF00"/>
                </a:highlight>
              </a:rPr>
              <a:t>ENGENHARIA INFORMÁTICA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698D1AFC-0FD6-4DFA-A381-805A758D4B1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047" y="81007"/>
            <a:ext cx="2689589" cy="668346"/>
          </a:xfrm>
          <a:prstGeom prst="rect">
            <a:avLst/>
          </a:prstGeom>
        </p:spPr>
      </p:pic>
      <p:sp>
        <p:nvSpPr>
          <p:cNvPr id="14" name="Text Box 19">
            <a:extLst>
              <a:ext uri="{FF2B5EF4-FFF2-40B4-BE49-F238E27FC236}">
                <a16:creationId xmlns:a16="http://schemas.microsoft.com/office/drawing/2014/main" id="{F916920E-C12B-4637-810C-A4B2E6C310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5946" y="1203170"/>
            <a:ext cx="8509454" cy="22626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171450" indent="-171450">
              <a:lnSpc>
                <a:spcPct val="150000"/>
              </a:lnSpc>
            </a:pPr>
            <a:r>
              <a:rPr lang="pt-PT" altLang="pt-PT" sz="1600" dirty="0">
                <a:cs typeface="Arial" panose="020B0604020202020204" pitchFamily="34" charset="0"/>
              </a:rPr>
              <a:t>De seguida percorremos outro ciclo para nos serem apresentadas as deteções das matrículas. E é definida a </a:t>
            </a:r>
            <a:r>
              <a:rPr lang="pt-PT" altLang="pt-PT" sz="1600" b="1" dirty="0">
                <a:cs typeface="Arial" panose="020B0604020202020204" pitchFamily="34" charset="0"/>
              </a:rPr>
              <a:t>caixa</a:t>
            </a:r>
            <a:r>
              <a:rPr lang="pt-PT" altLang="pt-PT" sz="1600" dirty="0">
                <a:cs typeface="Arial" panose="020B0604020202020204" pitchFamily="34" charset="0"/>
              </a:rPr>
              <a:t> de </a:t>
            </a:r>
            <a:r>
              <a:rPr lang="pt-PT" altLang="pt-PT" sz="1600" b="1" dirty="0">
                <a:cs typeface="Arial" panose="020B0604020202020204" pitchFamily="34" charset="0"/>
              </a:rPr>
              <a:t>reconhecimento</a:t>
            </a:r>
            <a:r>
              <a:rPr lang="pt-PT" altLang="pt-PT" sz="1600" dirty="0">
                <a:cs typeface="Arial" panose="020B0604020202020204" pitchFamily="34" charset="0"/>
              </a:rPr>
              <a:t> da </a:t>
            </a:r>
            <a:r>
              <a:rPr lang="pt-PT" altLang="pt-PT" sz="1600" b="1" dirty="0">
                <a:cs typeface="Arial" panose="020B0604020202020204" pitchFamily="34" charset="0"/>
              </a:rPr>
              <a:t>matrícula</a:t>
            </a:r>
            <a:r>
              <a:rPr lang="pt-PT" altLang="pt-PT" sz="1600" dirty="0">
                <a:cs typeface="Arial" panose="020B0604020202020204" pitchFamily="34" charset="0"/>
              </a:rPr>
              <a:t> – </a:t>
            </a:r>
            <a:r>
              <a:rPr lang="pt-PT" altLang="pt-PT" sz="1600" b="1" dirty="0">
                <a:cs typeface="Arial" panose="020B0604020202020204" pitchFamily="34" charset="0"/>
              </a:rPr>
              <a:t>desenho</a:t>
            </a:r>
            <a:r>
              <a:rPr lang="pt-PT" altLang="pt-PT" sz="1600" dirty="0">
                <a:cs typeface="Arial" panose="020B0604020202020204" pitchFamily="34" charset="0"/>
              </a:rPr>
              <a:t> do </a:t>
            </a:r>
            <a:r>
              <a:rPr lang="pt-PT" altLang="pt-PT" sz="1600" b="1" dirty="0">
                <a:cs typeface="Arial" panose="020B0604020202020204" pitchFamily="34" charset="0"/>
              </a:rPr>
              <a:t>retângulo</a:t>
            </a:r>
            <a:r>
              <a:rPr lang="pt-PT" altLang="pt-PT" sz="1600" dirty="0">
                <a:cs typeface="Arial" panose="020B0604020202020204" pitchFamily="34" charset="0"/>
              </a:rPr>
              <a:t>. A função </a:t>
            </a:r>
            <a:r>
              <a:rPr lang="pt-PT" altLang="pt-PT" sz="1600" b="1" dirty="0" err="1">
                <a:cs typeface="Arial" panose="020B0604020202020204" pitchFamily="34" charset="0"/>
              </a:rPr>
              <a:t>Reader</a:t>
            </a:r>
            <a:r>
              <a:rPr lang="pt-PT" altLang="pt-PT" sz="1600" b="1" dirty="0">
                <a:cs typeface="Arial" panose="020B0604020202020204" pitchFamily="34" charset="0"/>
              </a:rPr>
              <a:t>() </a:t>
            </a:r>
            <a:r>
              <a:rPr lang="pt-PT" altLang="pt-PT" sz="1600" dirty="0">
                <a:cs typeface="Arial" panose="020B0604020202020204" pitchFamily="34" charset="0"/>
              </a:rPr>
              <a:t>é usada a partir da biblioteca </a:t>
            </a:r>
            <a:r>
              <a:rPr lang="pt-PT" altLang="pt-PT" sz="1600" dirty="0" err="1">
                <a:cs typeface="Arial" panose="020B0604020202020204" pitchFamily="34" charset="0"/>
              </a:rPr>
              <a:t>easyocr</a:t>
            </a:r>
            <a:r>
              <a:rPr lang="pt-PT" altLang="pt-PT" sz="1600" dirty="0">
                <a:cs typeface="Arial" panose="020B0604020202020204" pitchFamily="34" charset="0"/>
              </a:rPr>
              <a:t> para ler o texto especificado na linguagem ‘</a:t>
            </a:r>
            <a:r>
              <a:rPr lang="pt-PT" altLang="pt-PT" sz="1600" b="1" dirty="0" err="1">
                <a:cs typeface="Arial" panose="020B0604020202020204" pitchFamily="34" charset="0"/>
              </a:rPr>
              <a:t>en</a:t>
            </a:r>
            <a:r>
              <a:rPr lang="pt-PT" altLang="pt-PT" sz="1600" dirty="0">
                <a:cs typeface="Arial" panose="020B0604020202020204" pitchFamily="34" charset="0"/>
              </a:rPr>
              <a:t>’ referente a </a:t>
            </a:r>
            <a:r>
              <a:rPr lang="pt-PT" altLang="pt-PT" sz="1600" b="1" dirty="0">
                <a:cs typeface="Arial" panose="020B0604020202020204" pitchFamily="34" charset="0"/>
              </a:rPr>
              <a:t>inglês</a:t>
            </a:r>
            <a:r>
              <a:rPr lang="pt-PT" altLang="pt-PT" sz="1600" dirty="0">
                <a:cs typeface="Arial" panose="020B0604020202020204" pitchFamily="34" charset="0"/>
              </a:rPr>
              <a:t>. O texto é lido através da função </a:t>
            </a:r>
            <a:r>
              <a:rPr lang="pt-PT" altLang="pt-PT" sz="1600" b="1" dirty="0" err="1">
                <a:cs typeface="Arial" panose="020B0604020202020204" pitchFamily="34" charset="0"/>
              </a:rPr>
              <a:t>readtext</a:t>
            </a:r>
            <a:r>
              <a:rPr lang="pt-PT" altLang="pt-PT" sz="1600" dirty="0">
                <a:cs typeface="Arial" panose="020B0604020202020204" pitchFamily="34" charset="0"/>
              </a:rPr>
              <a:t>() da imagem original da qual é feita “</a:t>
            </a:r>
            <a:r>
              <a:rPr lang="pt-PT" altLang="pt-PT" sz="1600" b="1" dirty="0" err="1">
                <a:cs typeface="Arial" panose="020B0604020202020204" pitchFamily="34" charset="0"/>
              </a:rPr>
              <a:t>crop</a:t>
            </a:r>
            <a:r>
              <a:rPr lang="pt-PT" altLang="pt-PT" sz="1600" dirty="0">
                <a:cs typeface="Arial" panose="020B0604020202020204" pitchFamily="34" charset="0"/>
              </a:rPr>
              <a:t>”. O </a:t>
            </a:r>
            <a:r>
              <a:rPr lang="pt-PT" altLang="pt-PT" sz="1600" b="1" dirty="0">
                <a:cs typeface="Arial" panose="020B0604020202020204" pitchFamily="34" charset="0"/>
              </a:rPr>
              <a:t>score</a:t>
            </a:r>
            <a:r>
              <a:rPr lang="pt-PT" altLang="pt-PT" sz="1600" dirty="0">
                <a:cs typeface="Arial" panose="020B0604020202020204" pitchFamily="34" charset="0"/>
              </a:rPr>
              <a:t> é referente ao valor de </a:t>
            </a:r>
            <a:r>
              <a:rPr lang="pt-PT" altLang="pt-PT" sz="1600" b="1" dirty="0">
                <a:cs typeface="Arial" panose="020B0604020202020204" pitchFamily="34" charset="0"/>
              </a:rPr>
              <a:t>confiança</a:t>
            </a:r>
            <a:r>
              <a:rPr lang="pt-PT" altLang="pt-PT" sz="1600" dirty="0">
                <a:cs typeface="Arial" panose="020B0604020202020204" pitchFamily="34" charset="0"/>
              </a:rPr>
              <a:t> da deteção.</a:t>
            </a:r>
            <a:endParaRPr lang="pt-PT" altLang="pt-PT" sz="1600" b="1" dirty="0">
              <a:cs typeface="Arial" panose="020B0604020202020204" pitchFamily="34" charset="0"/>
            </a:endParaRPr>
          </a:p>
        </p:txBody>
      </p:sp>
      <p:sp>
        <p:nvSpPr>
          <p:cNvPr id="15" name="Text Box 10">
            <a:extLst>
              <a:ext uri="{FF2B5EF4-FFF2-40B4-BE49-F238E27FC236}">
                <a16:creationId xmlns:a16="http://schemas.microsoft.com/office/drawing/2014/main" id="{2AE8AC60-74C9-4824-90A3-A23A5C2A3A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07A20E72-4407-4F3E-98C6-99518A20CF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20</a:t>
            </a:fld>
            <a:r>
              <a:rPr lang="pt-PT" sz="1000" dirty="0"/>
              <a:t> -</a:t>
            </a: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AED8EEE7-4A6C-417E-A3EF-6BF0EA2102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sp>
        <p:nvSpPr>
          <p:cNvPr id="19" name="Subtítulo 2">
            <a:extLst>
              <a:ext uri="{FF2B5EF4-FFF2-40B4-BE49-F238E27FC236}">
                <a16:creationId xmlns:a16="http://schemas.microsoft.com/office/drawing/2014/main" id="{18C9A691-8CD2-4B06-B51B-700E27ED2FF7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@2023, 20749 – BASILIO BARBOSA 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INTELIGÊNCIA ARTIFICIAL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2022/2023 </a:t>
            </a:r>
            <a:endParaRPr lang="pt-PT" sz="900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3E33BC33-E477-4247-B106-480F5560B06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064793B1-CB4A-D57F-A5D3-7ECEED1A5EE5}"/>
              </a:ext>
            </a:extLst>
          </p:cNvPr>
          <p:cNvSpPr txBox="1"/>
          <p:nvPr/>
        </p:nvSpPr>
        <p:spPr>
          <a:xfrm>
            <a:off x="3718605" y="603876"/>
            <a:ext cx="463333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200" b="1" dirty="0">
                <a:latin typeface="Arial" charset="0"/>
                <a:cs typeface="Arial" charset="0"/>
              </a:rPr>
              <a:t>Classificação, Reconhecimento, Aglomeração</a:t>
            </a:r>
          </a:p>
          <a:p>
            <a:r>
              <a:rPr lang="pt-PT" sz="1200" b="1" dirty="0">
                <a:latin typeface="Arial" charset="0"/>
                <a:cs typeface="Arial" charset="0"/>
              </a:rPr>
              <a:t>usando imagens - </a:t>
            </a:r>
            <a:r>
              <a:rPr lang="pt-PT" sz="1200" b="1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easyocr</a:t>
            </a:r>
            <a:endParaRPr lang="pt-PT" sz="1200" b="1" dirty="0">
              <a:latin typeface="Arial" charset="0"/>
              <a:cs typeface="Arial" charset="0"/>
            </a:endParaRPr>
          </a:p>
        </p:txBody>
      </p:sp>
      <p:pic>
        <p:nvPicPr>
          <p:cNvPr id="23" name="Imagem 22" descr="Uma imagem com texto, captura de ecrã, software, ecrã&#10;&#10;Descrição gerada automaticamente">
            <a:extLst>
              <a:ext uri="{FF2B5EF4-FFF2-40B4-BE49-F238E27FC236}">
                <a16:creationId xmlns:a16="http://schemas.microsoft.com/office/drawing/2014/main" id="{8CF7D32D-3B3F-45FB-F324-0611DAA74B8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812"/>
          <a:stretch/>
        </p:blipFill>
        <p:spPr>
          <a:xfrm>
            <a:off x="306388" y="3490028"/>
            <a:ext cx="4012200" cy="2765914"/>
          </a:xfrm>
          <a:prstGeom prst="rect">
            <a:avLst/>
          </a:prstGeom>
        </p:spPr>
      </p:pic>
      <p:pic>
        <p:nvPicPr>
          <p:cNvPr id="3" name="Imagem 2" descr="Uma imagem com texto, captura de ecrã&#10;&#10;Descrição gerada automaticamente">
            <a:extLst>
              <a:ext uri="{FF2B5EF4-FFF2-40B4-BE49-F238E27FC236}">
                <a16:creationId xmlns:a16="http://schemas.microsoft.com/office/drawing/2014/main" id="{DECD57F0-3B89-63AE-FB6E-181D0495491E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595"/>
          <a:stretch/>
        </p:blipFill>
        <p:spPr>
          <a:xfrm>
            <a:off x="5006425" y="3976676"/>
            <a:ext cx="3831187" cy="1638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4771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Código e Execução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sp>
        <p:nvSpPr>
          <p:cNvPr id="18" name="Rectângulo 19">
            <a:extLst>
              <a:ext uri="{FF2B5EF4-FFF2-40B4-BE49-F238E27FC236}">
                <a16:creationId xmlns:a16="http://schemas.microsoft.com/office/drawing/2014/main" id="{CC873ECC-2D88-4A22-91F1-E738DF9BE5E9}"/>
              </a:ext>
            </a:extLst>
          </p:cNvPr>
          <p:cNvSpPr/>
          <p:nvPr/>
        </p:nvSpPr>
        <p:spPr>
          <a:xfrm>
            <a:off x="5535613" y="610184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>
                <a:highlight>
                  <a:srgbClr val="FFFF00"/>
                </a:highlight>
              </a:rPr>
              <a:t>ENGENHARIA INFORMÁTICA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698D1AFC-0FD6-4DFA-A381-805A758D4B1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047" y="81007"/>
            <a:ext cx="2689589" cy="668346"/>
          </a:xfrm>
          <a:prstGeom prst="rect">
            <a:avLst/>
          </a:prstGeom>
        </p:spPr>
      </p:pic>
      <p:sp>
        <p:nvSpPr>
          <p:cNvPr id="14" name="Text Box 19">
            <a:extLst>
              <a:ext uri="{FF2B5EF4-FFF2-40B4-BE49-F238E27FC236}">
                <a16:creationId xmlns:a16="http://schemas.microsoft.com/office/drawing/2014/main" id="{F916920E-C12B-4637-810C-A4B2E6C310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5946" y="1203170"/>
            <a:ext cx="8509454" cy="30013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171450" indent="-171450">
              <a:lnSpc>
                <a:spcPct val="150000"/>
              </a:lnSpc>
            </a:pPr>
            <a:r>
              <a:rPr lang="pt-PT" altLang="pt-PT" sz="1600" dirty="0">
                <a:cs typeface="Arial" panose="020B0604020202020204" pitchFamily="34" charset="0"/>
              </a:rPr>
              <a:t>Com o comando </a:t>
            </a:r>
            <a:r>
              <a:rPr lang="pt-PT" altLang="pt-PT" sz="1600" b="1" dirty="0" err="1">
                <a:cs typeface="Arial" panose="020B0604020202020204" pitchFamily="34" charset="0"/>
              </a:rPr>
              <a:t>plt.figure</a:t>
            </a:r>
            <a:r>
              <a:rPr lang="pt-PT" altLang="pt-PT" sz="1600" b="1" dirty="0">
                <a:cs typeface="Arial" panose="020B0604020202020204" pitchFamily="34" charset="0"/>
              </a:rPr>
              <a:t>() </a:t>
            </a:r>
            <a:r>
              <a:rPr lang="pt-PT" altLang="pt-PT" sz="1600" dirty="0">
                <a:cs typeface="Arial" panose="020B0604020202020204" pitchFamily="34" charset="0"/>
              </a:rPr>
              <a:t>fazemos </a:t>
            </a:r>
            <a:r>
              <a:rPr lang="pt-PT" altLang="pt-PT" sz="1600" dirty="0" err="1">
                <a:cs typeface="Arial" panose="020B0604020202020204" pitchFamily="34" charset="0"/>
              </a:rPr>
              <a:t>plot</a:t>
            </a:r>
            <a:r>
              <a:rPr lang="pt-PT" altLang="pt-PT" sz="1600" dirty="0">
                <a:cs typeface="Arial" panose="020B0604020202020204" pitchFamily="34" charset="0"/>
              </a:rPr>
              <a:t> da imagem e com a função </a:t>
            </a:r>
            <a:r>
              <a:rPr lang="pt-PT" altLang="pt-PT" sz="1600" dirty="0" err="1">
                <a:cs typeface="Arial" panose="020B0604020202020204" pitchFamily="34" charset="0"/>
              </a:rPr>
              <a:t>imshow</a:t>
            </a:r>
            <a:r>
              <a:rPr lang="pt-PT" altLang="pt-PT" sz="1600" dirty="0">
                <a:cs typeface="Arial" panose="020B0604020202020204" pitchFamily="34" charset="0"/>
              </a:rPr>
              <a:t>() cria a imagem e mostra-a. Deste modo são nos mostradas </a:t>
            </a:r>
            <a:r>
              <a:rPr lang="pt-PT" altLang="pt-PT" sz="1600" b="1" dirty="0">
                <a:cs typeface="Arial" panose="020B0604020202020204" pitchFamily="34" charset="0"/>
              </a:rPr>
              <a:t>4 imagens</a:t>
            </a:r>
            <a:r>
              <a:rPr lang="pt-PT" altLang="pt-PT" sz="1600" dirty="0">
                <a:cs typeface="Arial" panose="020B0604020202020204" pitchFamily="34" charset="0"/>
              </a:rPr>
              <a:t>, a </a:t>
            </a:r>
            <a:r>
              <a:rPr lang="pt-PT" altLang="pt-PT" sz="1600" b="1" dirty="0">
                <a:cs typeface="Arial" panose="020B0604020202020204" pitchFamily="34" charset="0"/>
              </a:rPr>
              <a:t>original</a:t>
            </a:r>
            <a:r>
              <a:rPr lang="pt-PT" altLang="pt-PT" sz="1600" dirty="0">
                <a:cs typeface="Arial" panose="020B0604020202020204" pitchFamily="34" charset="0"/>
              </a:rPr>
              <a:t> com o retângulo de deteção, a </a:t>
            </a:r>
            <a:r>
              <a:rPr lang="pt-PT" altLang="pt-PT" sz="1600" b="1" dirty="0">
                <a:cs typeface="Arial" panose="020B0604020202020204" pitchFamily="34" charset="0"/>
              </a:rPr>
              <a:t>matrícula</a:t>
            </a:r>
            <a:r>
              <a:rPr lang="pt-PT" altLang="pt-PT" sz="1600" dirty="0">
                <a:cs typeface="Arial" panose="020B0604020202020204" pitchFamily="34" charset="0"/>
              </a:rPr>
              <a:t> </a:t>
            </a:r>
            <a:r>
              <a:rPr lang="pt-PT" altLang="pt-PT" sz="1600" b="1" dirty="0">
                <a:cs typeface="Arial" panose="020B0604020202020204" pitchFamily="34" charset="0"/>
              </a:rPr>
              <a:t>cópia</a:t>
            </a:r>
            <a:r>
              <a:rPr lang="pt-PT" altLang="pt-PT" sz="1600" dirty="0">
                <a:cs typeface="Arial" panose="020B0604020202020204" pitchFamily="34" charset="0"/>
              </a:rPr>
              <a:t> original da imagem</a:t>
            </a:r>
            <a:r>
              <a:rPr lang="pt-PT" altLang="pt-PT" sz="1600" b="1" dirty="0">
                <a:cs typeface="Arial" panose="020B0604020202020204" pitchFamily="34" charset="0"/>
              </a:rPr>
              <a:t>(</a:t>
            </a:r>
            <a:r>
              <a:rPr lang="pt-PT" altLang="pt-PT" sz="1600" dirty="0">
                <a:cs typeface="Arial" panose="020B0604020202020204" pitchFamily="34" charset="0"/>
              </a:rPr>
              <a:t>referente á variável </a:t>
            </a:r>
            <a:r>
              <a:rPr lang="pt-PT" altLang="pt-PT" sz="1600" b="1" dirty="0" err="1">
                <a:cs typeface="Arial" panose="020B0604020202020204" pitchFamily="34" charset="0"/>
              </a:rPr>
              <a:t>license_plate</a:t>
            </a:r>
            <a:r>
              <a:rPr lang="pt-PT" altLang="pt-PT" sz="1600" b="1" dirty="0">
                <a:cs typeface="Arial" panose="020B0604020202020204" pitchFamily="34" charset="0"/>
              </a:rPr>
              <a:t>)</a:t>
            </a:r>
            <a:r>
              <a:rPr lang="pt-PT" altLang="pt-PT" sz="1600" dirty="0">
                <a:cs typeface="Arial" panose="020B0604020202020204" pitchFamily="34" charset="0"/>
              </a:rPr>
              <a:t>, a imagem em </a:t>
            </a:r>
            <a:r>
              <a:rPr lang="pt-PT" altLang="pt-PT" sz="1600" b="1" dirty="0">
                <a:cs typeface="Arial" panose="020B0604020202020204" pitchFamily="34" charset="0"/>
              </a:rPr>
              <a:t>tons cinza (</a:t>
            </a:r>
            <a:r>
              <a:rPr lang="pt-PT" altLang="pt-PT" sz="1600" b="1" dirty="0" err="1">
                <a:cs typeface="Arial" panose="020B0604020202020204" pitchFamily="34" charset="0"/>
              </a:rPr>
              <a:t>license_plate_gray</a:t>
            </a:r>
            <a:r>
              <a:rPr lang="pt-PT" altLang="pt-PT" sz="1600" b="1" dirty="0">
                <a:cs typeface="Arial" panose="020B0604020202020204" pitchFamily="34" charset="0"/>
              </a:rPr>
              <a:t>) </a:t>
            </a:r>
            <a:r>
              <a:rPr lang="pt-PT" altLang="pt-PT" sz="1600" dirty="0">
                <a:cs typeface="Arial" panose="020B0604020202020204" pitchFamily="34" charset="0"/>
              </a:rPr>
              <a:t>e a imagem a </a:t>
            </a:r>
            <a:r>
              <a:rPr lang="pt-PT" altLang="pt-PT" sz="1600" b="1" dirty="0">
                <a:cs typeface="Arial" panose="020B0604020202020204" pitchFamily="34" charset="0"/>
              </a:rPr>
              <a:t>preto</a:t>
            </a:r>
            <a:r>
              <a:rPr lang="pt-PT" altLang="pt-PT" sz="1600" dirty="0">
                <a:cs typeface="Arial" panose="020B0604020202020204" pitchFamily="34" charset="0"/>
              </a:rPr>
              <a:t> </a:t>
            </a:r>
            <a:r>
              <a:rPr lang="pt-PT" altLang="pt-PT" sz="1600" b="1" dirty="0">
                <a:cs typeface="Arial" panose="020B0604020202020204" pitchFamily="34" charset="0"/>
              </a:rPr>
              <a:t>e branco</a:t>
            </a:r>
            <a:r>
              <a:rPr lang="pt-PT" altLang="pt-PT" sz="1600" dirty="0">
                <a:cs typeface="Arial" panose="020B0604020202020204" pitchFamily="34" charset="0"/>
              </a:rPr>
              <a:t> (</a:t>
            </a:r>
            <a:r>
              <a:rPr lang="pt-PT" altLang="pt-PT" sz="1600" b="1" dirty="0" err="1">
                <a:cs typeface="Arial" panose="020B0604020202020204" pitchFamily="34" charset="0"/>
              </a:rPr>
              <a:t>threshold</a:t>
            </a:r>
            <a:r>
              <a:rPr lang="pt-PT" altLang="pt-PT" sz="1600" b="1" dirty="0">
                <a:cs typeface="Arial" panose="020B0604020202020204" pitchFamily="34" charset="0"/>
              </a:rPr>
              <a:t>) </a:t>
            </a:r>
            <a:r>
              <a:rPr lang="pt-PT" altLang="pt-PT" sz="1600" dirty="0">
                <a:cs typeface="Arial" panose="020B0604020202020204" pitchFamily="34" charset="0"/>
              </a:rPr>
              <a:t>que se encarrega de verificar se cada pixel for </a:t>
            </a:r>
            <a:r>
              <a:rPr lang="pt-PT" altLang="pt-PT" sz="1600" b="1" dirty="0">
                <a:cs typeface="Arial" panose="020B0604020202020204" pitchFamily="34" charset="0"/>
              </a:rPr>
              <a:t>menor</a:t>
            </a:r>
            <a:r>
              <a:rPr lang="pt-PT" altLang="pt-PT" sz="1600" dirty="0">
                <a:cs typeface="Arial" panose="020B0604020202020204" pitchFamily="34" charset="0"/>
              </a:rPr>
              <a:t> que </a:t>
            </a:r>
            <a:r>
              <a:rPr lang="pt-PT" altLang="pt-PT" sz="1600" b="1" dirty="0">
                <a:cs typeface="Arial" panose="020B0604020202020204" pitchFamily="34" charset="0"/>
              </a:rPr>
              <a:t>64</a:t>
            </a:r>
            <a:r>
              <a:rPr lang="pt-PT" altLang="pt-PT" sz="1600" dirty="0">
                <a:cs typeface="Arial" panose="020B0604020202020204" pitchFamily="34" charset="0"/>
              </a:rPr>
              <a:t> é passado para </a:t>
            </a:r>
            <a:r>
              <a:rPr lang="pt-PT" altLang="pt-PT" sz="1600" b="1" dirty="0">
                <a:cs typeface="Arial" panose="020B0604020202020204" pitchFamily="34" charset="0"/>
              </a:rPr>
              <a:t>255(branco)</a:t>
            </a:r>
            <a:r>
              <a:rPr lang="pt-PT" altLang="pt-PT" sz="1600" dirty="0">
                <a:cs typeface="Arial" panose="020B0604020202020204" pitchFamily="34" charset="0"/>
              </a:rPr>
              <a:t> e todos os pixéis </a:t>
            </a:r>
            <a:r>
              <a:rPr lang="pt-PT" altLang="pt-PT" sz="1600" b="1" dirty="0">
                <a:cs typeface="Arial" panose="020B0604020202020204" pitchFamily="34" charset="0"/>
              </a:rPr>
              <a:t>maiores</a:t>
            </a:r>
            <a:r>
              <a:rPr lang="pt-PT" altLang="pt-PT" sz="1600" dirty="0">
                <a:cs typeface="Arial" panose="020B0604020202020204" pitchFamily="34" charset="0"/>
              </a:rPr>
              <a:t> que </a:t>
            </a:r>
            <a:r>
              <a:rPr lang="pt-PT" altLang="pt-PT" sz="1600" b="1" dirty="0">
                <a:cs typeface="Arial" panose="020B0604020202020204" pitchFamily="34" charset="0"/>
              </a:rPr>
              <a:t>64</a:t>
            </a:r>
            <a:r>
              <a:rPr lang="pt-PT" altLang="pt-PT" sz="1600" dirty="0">
                <a:cs typeface="Arial" panose="020B0604020202020204" pitchFamily="34" charset="0"/>
              </a:rPr>
              <a:t> são passados a valor </a:t>
            </a:r>
            <a:r>
              <a:rPr lang="pt-PT" altLang="pt-PT" sz="1600" b="1" dirty="0">
                <a:cs typeface="Arial" panose="020B0604020202020204" pitchFamily="34" charset="0"/>
              </a:rPr>
              <a:t>0(preto) invertendo-os</a:t>
            </a:r>
            <a:r>
              <a:rPr lang="pt-PT" altLang="pt-PT" sz="1600" dirty="0">
                <a:cs typeface="Arial" panose="020B0604020202020204" pitchFamily="34" charset="0"/>
              </a:rPr>
              <a:t>. Sendo esta última obtida no terminal com a informação da matrícula para que seja obtida uma melhor performance do texto apresentado.</a:t>
            </a:r>
            <a:endParaRPr lang="pt-PT" altLang="pt-PT" sz="1600" b="1" dirty="0">
              <a:cs typeface="Arial" panose="020B0604020202020204" pitchFamily="34" charset="0"/>
            </a:endParaRPr>
          </a:p>
        </p:txBody>
      </p:sp>
      <p:sp>
        <p:nvSpPr>
          <p:cNvPr id="15" name="Text Box 10">
            <a:extLst>
              <a:ext uri="{FF2B5EF4-FFF2-40B4-BE49-F238E27FC236}">
                <a16:creationId xmlns:a16="http://schemas.microsoft.com/office/drawing/2014/main" id="{2AE8AC60-74C9-4824-90A3-A23A5C2A3A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07A20E72-4407-4F3E-98C6-99518A20CF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21</a:t>
            </a:fld>
            <a:r>
              <a:rPr lang="pt-PT" sz="1000" dirty="0"/>
              <a:t> -</a:t>
            </a: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AED8EEE7-4A6C-417E-A3EF-6BF0EA2102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sp>
        <p:nvSpPr>
          <p:cNvPr id="19" name="Subtítulo 2">
            <a:extLst>
              <a:ext uri="{FF2B5EF4-FFF2-40B4-BE49-F238E27FC236}">
                <a16:creationId xmlns:a16="http://schemas.microsoft.com/office/drawing/2014/main" id="{18C9A691-8CD2-4B06-B51B-700E27ED2FF7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@2023, 20749 – BASILIO BARBOSA 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INTELIGÊNCIA ARTIFICIAL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2022/2023 </a:t>
            </a:r>
            <a:endParaRPr lang="pt-PT" sz="900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3E33BC33-E477-4247-B106-480F5560B06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064793B1-CB4A-D57F-A5D3-7ECEED1A5EE5}"/>
              </a:ext>
            </a:extLst>
          </p:cNvPr>
          <p:cNvSpPr txBox="1"/>
          <p:nvPr/>
        </p:nvSpPr>
        <p:spPr>
          <a:xfrm>
            <a:off x="3718605" y="603876"/>
            <a:ext cx="463333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200" b="1" dirty="0">
                <a:latin typeface="Arial" charset="0"/>
                <a:cs typeface="Arial" charset="0"/>
              </a:rPr>
              <a:t>Classificação, Reconhecimento, Aglomeração</a:t>
            </a:r>
          </a:p>
          <a:p>
            <a:r>
              <a:rPr lang="pt-PT" sz="1200" b="1" dirty="0">
                <a:latin typeface="Arial" charset="0"/>
                <a:cs typeface="Arial" charset="0"/>
              </a:rPr>
              <a:t>usando imagens - </a:t>
            </a:r>
            <a:r>
              <a:rPr lang="pt-PT" sz="1200" b="1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easyocr</a:t>
            </a:r>
            <a:endParaRPr lang="pt-PT" sz="1200" b="1" dirty="0">
              <a:latin typeface="Arial" charset="0"/>
              <a:cs typeface="Arial" charset="0"/>
            </a:endParaRPr>
          </a:p>
        </p:txBody>
      </p:sp>
      <p:pic>
        <p:nvPicPr>
          <p:cNvPr id="4" name="Imagem 3" descr="Uma imagem com texto, captura de ecrã&#10;&#10;Descrição gerada automaticamente">
            <a:extLst>
              <a:ext uri="{FF2B5EF4-FFF2-40B4-BE49-F238E27FC236}">
                <a16:creationId xmlns:a16="http://schemas.microsoft.com/office/drawing/2014/main" id="{EB8639A3-C2CA-3F54-B602-9CEA02E9BE5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405"/>
          <a:stretch/>
        </p:blipFill>
        <p:spPr>
          <a:xfrm>
            <a:off x="275584" y="4243888"/>
            <a:ext cx="4446394" cy="1410942"/>
          </a:xfrm>
          <a:prstGeom prst="rect">
            <a:avLst/>
          </a:prstGeom>
        </p:spPr>
      </p:pic>
      <p:pic>
        <p:nvPicPr>
          <p:cNvPr id="5" name="Imagem 4" descr="Uma imagem com texto, captura de ecrã&#10;&#10;Descrição gerada automaticamente">
            <a:extLst>
              <a:ext uri="{FF2B5EF4-FFF2-40B4-BE49-F238E27FC236}">
                <a16:creationId xmlns:a16="http://schemas.microsoft.com/office/drawing/2014/main" id="{06C7AA02-5D8F-A852-BAA3-6C79A494ED86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595"/>
          <a:stretch/>
        </p:blipFill>
        <p:spPr>
          <a:xfrm>
            <a:off x="4800600" y="4236366"/>
            <a:ext cx="3995283" cy="1708635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E2D5ADE0-8A34-9C15-8D73-8A03C6DE2BB4}"/>
              </a:ext>
            </a:extLst>
          </p:cNvPr>
          <p:cNvSpPr/>
          <p:nvPr/>
        </p:nvSpPr>
        <p:spPr>
          <a:xfrm>
            <a:off x="4935725" y="5105399"/>
            <a:ext cx="3416209" cy="2288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15482FA6-7AB9-36DB-05E3-DB7FE1E09477}"/>
              </a:ext>
            </a:extLst>
          </p:cNvPr>
          <p:cNvSpPr/>
          <p:nvPr/>
        </p:nvSpPr>
        <p:spPr>
          <a:xfrm>
            <a:off x="286411" y="4243888"/>
            <a:ext cx="2075789" cy="3281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46A33203-3399-30B1-A1C8-ED174D7DE90A}"/>
              </a:ext>
            </a:extLst>
          </p:cNvPr>
          <p:cNvSpPr/>
          <p:nvPr/>
        </p:nvSpPr>
        <p:spPr>
          <a:xfrm>
            <a:off x="286411" y="4585524"/>
            <a:ext cx="2456789" cy="286457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B5BA6E01-7A5F-7A1C-86F5-BD8A19E92FA0}"/>
              </a:ext>
            </a:extLst>
          </p:cNvPr>
          <p:cNvSpPr/>
          <p:nvPr/>
        </p:nvSpPr>
        <p:spPr>
          <a:xfrm>
            <a:off x="286411" y="4885505"/>
            <a:ext cx="2685389" cy="219894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C39B4B26-958F-4544-B3DA-A7D7E8B05F38}"/>
              </a:ext>
            </a:extLst>
          </p:cNvPr>
          <p:cNvSpPr/>
          <p:nvPr/>
        </p:nvSpPr>
        <p:spPr>
          <a:xfrm>
            <a:off x="275584" y="5160219"/>
            <a:ext cx="2772416" cy="286457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1970748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Código e Execução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sp>
        <p:nvSpPr>
          <p:cNvPr id="18" name="Rectângulo 19">
            <a:extLst>
              <a:ext uri="{FF2B5EF4-FFF2-40B4-BE49-F238E27FC236}">
                <a16:creationId xmlns:a16="http://schemas.microsoft.com/office/drawing/2014/main" id="{CC873ECC-2D88-4A22-91F1-E738DF9BE5E9}"/>
              </a:ext>
            </a:extLst>
          </p:cNvPr>
          <p:cNvSpPr/>
          <p:nvPr/>
        </p:nvSpPr>
        <p:spPr>
          <a:xfrm>
            <a:off x="5535613" y="610184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>
                <a:highlight>
                  <a:srgbClr val="FFFF00"/>
                </a:highlight>
              </a:rPr>
              <a:t>ENGENHARIA INFORMÁTICA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698D1AFC-0FD6-4DFA-A381-805A758D4B1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047" y="81007"/>
            <a:ext cx="2689589" cy="668346"/>
          </a:xfrm>
          <a:prstGeom prst="rect">
            <a:avLst/>
          </a:prstGeom>
        </p:spPr>
      </p:pic>
      <p:sp>
        <p:nvSpPr>
          <p:cNvPr id="14" name="Text Box 19">
            <a:extLst>
              <a:ext uri="{FF2B5EF4-FFF2-40B4-BE49-F238E27FC236}">
                <a16:creationId xmlns:a16="http://schemas.microsoft.com/office/drawing/2014/main" id="{F916920E-C12B-4637-810C-A4B2E6C310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5946" y="1203170"/>
            <a:ext cx="8509454" cy="7853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171450" indent="-171450">
              <a:lnSpc>
                <a:spcPct val="150000"/>
              </a:lnSpc>
            </a:pPr>
            <a:r>
              <a:rPr lang="pt-PT" altLang="pt-PT" sz="1600" dirty="0">
                <a:cs typeface="Arial" panose="020B0604020202020204" pitchFamily="34" charset="0"/>
              </a:rPr>
              <a:t>No ficheiro </a:t>
            </a:r>
            <a:r>
              <a:rPr lang="pt-PT" altLang="pt-PT" sz="1600" b="1" dirty="0">
                <a:cs typeface="Arial" panose="020B0604020202020204" pitchFamily="34" charset="0"/>
              </a:rPr>
              <a:t>util.py</a:t>
            </a:r>
            <a:r>
              <a:rPr lang="pt-PT" altLang="pt-PT" sz="1600" dirty="0">
                <a:cs typeface="Arial" panose="020B0604020202020204" pitchFamily="34" charset="0"/>
              </a:rPr>
              <a:t> é usado um algoritmo de supressão que nos permite </a:t>
            </a:r>
            <a:r>
              <a:rPr lang="pt-PT" altLang="pt-PT" sz="1600" b="1" dirty="0">
                <a:cs typeface="Arial" panose="020B0604020202020204" pitchFamily="34" charset="0"/>
              </a:rPr>
              <a:t>remover</a:t>
            </a:r>
            <a:r>
              <a:rPr lang="pt-PT" altLang="pt-PT" sz="1600" dirty="0">
                <a:cs typeface="Arial" panose="020B0604020202020204" pitchFamily="34" charset="0"/>
              </a:rPr>
              <a:t> a </a:t>
            </a:r>
            <a:r>
              <a:rPr lang="pt-PT" altLang="pt-PT" sz="1600" b="1" dirty="0">
                <a:cs typeface="Arial" panose="020B0604020202020204" pitchFamily="34" charset="0"/>
              </a:rPr>
              <a:t>redundância</a:t>
            </a:r>
            <a:r>
              <a:rPr lang="pt-PT" altLang="pt-PT" sz="1600" dirty="0">
                <a:cs typeface="Arial" panose="020B0604020202020204" pitchFamily="34" charset="0"/>
              </a:rPr>
              <a:t> das </a:t>
            </a:r>
            <a:r>
              <a:rPr lang="pt-PT" altLang="pt-PT" sz="1600" b="1" dirty="0">
                <a:cs typeface="Arial" panose="020B0604020202020204" pitchFamily="34" charset="0"/>
              </a:rPr>
              <a:t>caixas</a:t>
            </a:r>
            <a:r>
              <a:rPr lang="pt-PT" altLang="pt-PT" sz="1600" dirty="0">
                <a:cs typeface="Arial" panose="020B0604020202020204" pitchFamily="34" charset="0"/>
              </a:rPr>
              <a:t> de </a:t>
            </a:r>
            <a:r>
              <a:rPr lang="pt-PT" altLang="pt-PT" sz="1600" b="1" dirty="0">
                <a:cs typeface="Arial" panose="020B0604020202020204" pitchFamily="34" charset="0"/>
              </a:rPr>
              <a:t>deteção</a:t>
            </a:r>
            <a:r>
              <a:rPr lang="pt-PT" altLang="pt-PT" sz="1600" dirty="0">
                <a:cs typeface="Arial" panose="020B0604020202020204" pitchFamily="34" charset="0"/>
              </a:rPr>
              <a:t> de </a:t>
            </a:r>
            <a:r>
              <a:rPr lang="pt-PT" altLang="pt-PT" sz="1600" b="1" dirty="0">
                <a:cs typeface="Arial" panose="020B0604020202020204" pitchFamily="34" charset="0"/>
              </a:rPr>
              <a:t>objetos</a:t>
            </a:r>
            <a:r>
              <a:rPr lang="pt-PT" altLang="pt-PT" sz="1600" dirty="0">
                <a:cs typeface="Arial" panose="020B0604020202020204" pitchFamily="34" charset="0"/>
              </a:rPr>
              <a:t>.</a:t>
            </a:r>
            <a:endParaRPr lang="pt-PT" altLang="pt-PT" sz="1600" b="1" dirty="0">
              <a:cs typeface="Arial" panose="020B0604020202020204" pitchFamily="34" charset="0"/>
            </a:endParaRPr>
          </a:p>
        </p:txBody>
      </p:sp>
      <p:sp>
        <p:nvSpPr>
          <p:cNvPr id="15" name="Text Box 10">
            <a:extLst>
              <a:ext uri="{FF2B5EF4-FFF2-40B4-BE49-F238E27FC236}">
                <a16:creationId xmlns:a16="http://schemas.microsoft.com/office/drawing/2014/main" id="{2AE8AC60-74C9-4824-90A3-A23A5C2A3A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07A20E72-4407-4F3E-98C6-99518A20CF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22</a:t>
            </a:fld>
            <a:r>
              <a:rPr lang="pt-PT" sz="1000" dirty="0"/>
              <a:t> -</a:t>
            </a: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AED8EEE7-4A6C-417E-A3EF-6BF0EA2102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sp>
        <p:nvSpPr>
          <p:cNvPr id="19" name="Subtítulo 2">
            <a:extLst>
              <a:ext uri="{FF2B5EF4-FFF2-40B4-BE49-F238E27FC236}">
                <a16:creationId xmlns:a16="http://schemas.microsoft.com/office/drawing/2014/main" id="{18C9A691-8CD2-4B06-B51B-700E27ED2FF7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@2023, 20749 – BASILIO BARBOSA 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INTELIGÊNCIA ARTIFICIAL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2022/2023 </a:t>
            </a:r>
            <a:endParaRPr lang="pt-PT" sz="900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3E33BC33-E477-4247-B106-480F5560B06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064793B1-CB4A-D57F-A5D3-7ECEED1A5EE5}"/>
              </a:ext>
            </a:extLst>
          </p:cNvPr>
          <p:cNvSpPr txBox="1"/>
          <p:nvPr/>
        </p:nvSpPr>
        <p:spPr>
          <a:xfrm>
            <a:off x="3718605" y="603876"/>
            <a:ext cx="463333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200" b="1" dirty="0">
                <a:latin typeface="Arial" charset="0"/>
                <a:cs typeface="Arial" charset="0"/>
              </a:rPr>
              <a:t>Classificação, Reconhecimento, Aglomeração</a:t>
            </a:r>
          </a:p>
          <a:p>
            <a:r>
              <a:rPr lang="pt-PT" sz="1200" b="1" dirty="0">
                <a:latin typeface="Arial" charset="0"/>
                <a:cs typeface="Arial" charset="0"/>
              </a:rPr>
              <a:t>usando imagens - </a:t>
            </a:r>
            <a:r>
              <a:rPr lang="pt-PT" sz="1200" b="1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easyocr</a:t>
            </a:r>
            <a:endParaRPr lang="pt-PT" sz="1200" b="1" dirty="0">
              <a:latin typeface="Arial" charset="0"/>
              <a:cs typeface="Arial" charset="0"/>
            </a:endParaRPr>
          </a:p>
        </p:txBody>
      </p:sp>
      <p:pic>
        <p:nvPicPr>
          <p:cNvPr id="5" name="Imagem 4" descr="Uma imagem com texto, captura de ecrã, ecrã, software&#10;&#10;Descrição gerada automaticamente">
            <a:extLst>
              <a:ext uri="{FF2B5EF4-FFF2-40B4-BE49-F238E27FC236}">
                <a16:creationId xmlns:a16="http://schemas.microsoft.com/office/drawing/2014/main" id="{84A56821-0553-A314-B0A0-028A4E6F2D9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2034" y="2289642"/>
            <a:ext cx="4678308" cy="3882558"/>
          </a:xfrm>
          <a:prstGeom prst="rect">
            <a:avLst/>
          </a:prstGeom>
        </p:spPr>
      </p:pic>
      <p:pic>
        <p:nvPicPr>
          <p:cNvPr id="6" name="Imagem 5" descr="Uma imagem com texto, captura de ecrã&#10;&#10;Descrição gerada automaticamente">
            <a:extLst>
              <a:ext uri="{FF2B5EF4-FFF2-40B4-BE49-F238E27FC236}">
                <a16:creationId xmlns:a16="http://schemas.microsoft.com/office/drawing/2014/main" id="{452CC0DC-217E-91ED-127F-122E19FAAED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2400147"/>
            <a:ext cx="3657600" cy="2239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6186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Código e Execução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sp>
        <p:nvSpPr>
          <p:cNvPr id="18" name="Rectângulo 19">
            <a:extLst>
              <a:ext uri="{FF2B5EF4-FFF2-40B4-BE49-F238E27FC236}">
                <a16:creationId xmlns:a16="http://schemas.microsoft.com/office/drawing/2014/main" id="{CC873ECC-2D88-4A22-91F1-E738DF9BE5E9}"/>
              </a:ext>
            </a:extLst>
          </p:cNvPr>
          <p:cNvSpPr/>
          <p:nvPr/>
        </p:nvSpPr>
        <p:spPr>
          <a:xfrm>
            <a:off x="5535613" y="610184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>
                <a:highlight>
                  <a:srgbClr val="FFFF00"/>
                </a:highlight>
              </a:rPr>
              <a:t>ENGENHARIA INFORMÁTICA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698D1AFC-0FD6-4DFA-A381-805A758D4B1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047" y="81007"/>
            <a:ext cx="2689589" cy="668346"/>
          </a:xfrm>
          <a:prstGeom prst="rect">
            <a:avLst/>
          </a:prstGeom>
        </p:spPr>
      </p:pic>
      <p:sp>
        <p:nvSpPr>
          <p:cNvPr id="14" name="Text Box 19">
            <a:extLst>
              <a:ext uri="{FF2B5EF4-FFF2-40B4-BE49-F238E27FC236}">
                <a16:creationId xmlns:a16="http://schemas.microsoft.com/office/drawing/2014/main" id="{F916920E-C12B-4637-810C-A4B2E6C310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5946" y="1203170"/>
            <a:ext cx="8509454" cy="7853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171450" indent="-171450">
              <a:lnSpc>
                <a:spcPct val="150000"/>
              </a:lnSpc>
            </a:pPr>
            <a:r>
              <a:rPr lang="pt-PT" altLang="pt-PT" sz="1600" dirty="0">
                <a:cs typeface="Arial" panose="020B0604020202020204" pitchFamily="34" charset="0"/>
              </a:rPr>
              <a:t>Durante a execução vai ser apresentada uma janela com os objetos identificados na imagem.</a:t>
            </a:r>
          </a:p>
        </p:txBody>
      </p:sp>
      <p:sp>
        <p:nvSpPr>
          <p:cNvPr id="15" name="Text Box 10">
            <a:extLst>
              <a:ext uri="{FF2B5EF4-FFF2-40B4-BE49-F238E27FC236}">
                <a16:creationId xmlns:a16="http://schemas.microsoft.com/office/drawing/2014/main" id="{2AE8AC60-74C9-4824-90A3-A23A5C2A3A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07A20E72-4407-4F3E-98C6-99518A20CF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23</a:t>
            </a:fld>
            <a:r>
              <a:rPr lang="pt-PT" sz="1000" dirty="0"/>
              <a:t> -</a:t>
            </a: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AED8EEE7-4A6C-417E-A3EF-6BF0EA2102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sp>
        <p:nvSpPr>
          <p:cNvPr id="19" name="Subtítulo 2">
            <a:extLst>
              <a:ext uri="{FF2B5EF4-FFF2-40B4-BE49-F238E27FC236}">
                <a16:creationId xmlns:a16="http://schemas.microsoft.com/office/drawing/2014/main" id="{18C9A691-8CD2-4B06-B51B-700E27ED2FF7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@2023, 20749 – BASILIO BARBOSA 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INTELIGÊNCIA ARTIFICIAL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2022/2023 </a:t>
            </a:r>
            <a:endParaRPr lang="pt-PT" sz="900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3E33BC33-E477-4247-B106-480F5560B06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064793B1-CB4A-D57F-A5D3-7ECEED1A5EE5}"/>
              </a:ext>
            </a:extLst>
          </p:cNvPr>
          <p:cNvSpPr txBox="1"/>
          <p:nvPr/>
        </p:nvSpPr>
        <p:spPr>
          <a:xfrm>
            <a:off x="3718605" y="603876"/>
            <a:ext cx="463333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200" b="1" dirty="0">
                <a:latin typeface="Arial" charset="0"/>
                <a:cs typeface="Arial" charset="0"/>
              </a:rPr>
              <a:t>Classificação, Reconhecimento, Aglomeração</a:t>
            </a:r>
          </a:p>
          <a:p>
            <a:r>
              <a:rPr lang="pt-PT" sz="1200" b="1" dirty="0">
                <a:latin typeface="Arial" charset="0"/>
                <a:cs typeface="Arial" charset="0"/>
              </a:rPr>
              <a:t>usando imagens - </a:t>
            </a:r>
            <a:r>
              <a:rPr lang="pt-PT" sz="1200" b="1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easyocr</a:t>
            </a:r>
            <a:endParaRPr lang="pt-PT" sz="1200" b="1" dirty="0">
              <a:latin typeface="Arial" charset="0"/>
              <a:cs typeface="Arial" charset="0"/>
            </a:endParaRPr>
          </a:p>
        </p:txBody>
      </p:sp>
      <p:pic>
        <p:nvPicPr>
          <p:cNvPr id="4" name="Imagem 3" descr="Uma imagem com captura de ecrã, texto, Tipo de letra&#10;&#10;Descrição gerada automaticamente">
            <a:extLst>
              <a:ext uri="{FF2B5EF4-FFF2-40B4-BE49-F238E27FC236}">
                <a16:creationId xmlns:a16="http://schemas.microsoft.com/office/drawing/2014/main" id="{F34944B3-A4E9-8636-8F6B-6CF2ED640DC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166"/>
          <a:stretch/>
        </p:blipFill>
        <p:spPr>
          <a:xfrm>
            <a:off x="260350" y="2132718"/>
            <a:ext cx="4848584" cy="915282"/>
          </a:xfrm>
          <a:prstGeom prst="rect">
            <a:avLst/>
          </a:prstGeom>
        </p:spPr>
      </p:pic>
      <p:pic>
        <p:nvPicPr>
          <p:cNvPr id="8" name="Imagem 7" descr="Uma imagem com texto, captura de ecrã, Software de multimédia, relógio&#10;&#10;Descrição gerada automaticamente">
            <a:extLst>
              <a:ext uri="{FF2B5EF4-FFF2-40B4-BE49-F238E27FC236}">
                <a16:creationId xmlns:a16="http://schemas.microsoft.com/office/drawing/2014/main" id="{B098385A-EE33-1112-0983-B54661C8595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700" y="3102991"/>
            <a:ext cx="5562600" cy="2976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9574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Código e Execução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sp>
        <p:nvSpPr>
          <p:cNvPr id="18" name="Rectângulo 19">
            <a:extLst>
              <a:ext uri="{FF2B5EF4-FFF2-40B4-BE49-F238E27FC236}">
                <a16:creationId xmlns:a16="http://schemas.microsoft.com/office/drawing/2014/main" id="{CC873ECC-2D88-4A22-91F1-E738DF9BE5E9}"/>
              </a:ext>
            </a:extLst>
          </p:cNvPr>
          <p:cNvSpPr/>
          <p:nvPr/>
        </p:nvSpPr>
        <p:spPr>
          <a:xfrm>
            <a:off x="5535613" y="610184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>
                <a:highlight>
                  <a:srgbClr val="FFFF00"/>
                </a:highlight>
              </a:rPr>
              <a:t>ENGENHARIA INFORMÁTICA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698D1AFC-0FD6-4DFA-A381-805A758D4B1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047" y="81007"/>
            <a:ext cx="2689589" cy="668346"/>
          </a:xfrm>
          <a:prstGeom prst="rect">
            <a:avLst/>
          </a:prstGeom>
        </p:spPr>
      </p:pic>
      <p:sp>
        <p:nvSpPr>
          <p:cNvPr id="14" name="Text Box 19">
            <a:extLst>
              <a:ext uri="{FF2B5EF4-FFF2-40B4-BE49-F238E27FC236}">
                <a16:creationId xmlns:a16="http://schemas.microsoft.com/office/drawing/2014/main" id="{F916920E-C12B-4637-810C-A4B2E6C310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5946" y="1203170"/>
            <a:ext cx="8509454" cy="115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171450" indent="-171450">
              <a:lnSpc>
                <a:spcPct val="150000"/>
              </a:lnSpc>
            </a:pPr>
            <a:r>
              <a:rPr lang="pt-PT" altLang="pt-PT" sz="1600" dirty="0">
                <a:cs typeface="Arial" panose="020B0604020202020204" pitchFamily="34" charset="0"/>
              </a:rPr>
              <a:t>Como esta diretoria tem várias imagens fica em execução, á medida que as janelas são fechadas o algoritmo avalia a matrícula da próxima imagem. Assim sucessivamente até chegar á última imagem parando de executar.</a:t>
            </a:r>
          </a:p>
        </p:txBody>
      </p:sp>
      <p:sp>
        <p:nvSpPr>
          <p:cNvPr id="15" name="Text Box 10">
            <a:extLst>
              <a:ext uri="{FF2B5EF4-FFF2-40B4-BE49-F238E27FC236}">
                <a16:creationId xmlns:a16="http://schemas.microsoft.com/office/drawing/2014/main" id="{2AE8AC60-74C9-4824-90A3-A23A5C2A3A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07A20E72-4407-4F3E-98C6-99518A20CF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24</a:t>
            </a:fld>
            <a:r>
              <a:rPr lang="pt-PT" sz="1000" dirty="0"/>
              <a:t> -</a:t>
            </a: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AED8EEE7-4A6C-417E-A3EF-6BF0EA2102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sp>
        <p:nvSpPr>
          <p:cNvPr id="19" name="Subtítulo 2">
            <a:extLst>
              <a:ext uri="{FF2B5EF4-FFF2-40B4-BE49-F238E27FC236}">
                <a16:creationId xmlns:a16="http://schemas.microsoft.com/office/drawing/2014/main" id="{18C9A691-8CD2-4B06-B51B-700E27ED2FF7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@2023, 20749 – BASILIO BARBOSA 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INTELIGÊNCIA ARTIFICIAL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2022/2023 </a:t>
            </a:r>
            <a:endParaRPr lang="pt-PT" sz="900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3E33BC33-E477-4247-B106-480F5560B06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064793B1-CB4A-D57F-A5D3-7ECEED1A5EE5}"/>
              </a:ext>
            </a:extLst>
          </p:cNvPr>
          <p:cNvSpPr txBox="1"/>
          <p:nvPr/>
        </p:nvSpPr>
        <p:spPr>
          <a:xfrm>
            <a:off x="3718605" y="603876"/>
            <a:ext cx="463333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200" b="1" dirty="0">
                <a:latin typeface="Arial" charset="0"/>
                <a:cs typeface="Arial" charset="0"/>
              </a:rPr>
              <a:t>Classificação, Reconhecimento, Aglomeração</a:t>
            </a:r>
          </a:p>
          <a:p>
            <a:r>
              <a:rPr lang="pt-PT" sz="1200" b="1" dirty="0">
                <a:latin typeface="Arial" charset="0"/>
                <a:cs typeface="Arial" charset="0"/>
              </a:rPr>
              <a:t>usando imagens - </a:t>
            </a:r>
            <a:r>
              <a:rPr lang="pt-PT" sz="1200" b="1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easyocr</a:t>
            </a:r>
            <a:endParaRPr lang="pt-PT" sz="1200" b="1" dirty="0">
              <a:latin typeface="Arial" charset="0"/>
              <a:cs typeface="Arial" charset="0"/>
            </a:endParaRPr>
          </a:p>
        </p:txBody>
      </p:sp>
      <p:pic>
        <p:nvPicPr>
          <p:cNvPr id="5" name="Imagem 4" descr="Uma imagem com texto, veículo, Veículo terrestre, captura de ecrã&#10;&#10;Descrição gerada automaticamente">
            <a:extLst>
              <a:ext uri="{FF2B5EF4-FFF2-40B4-BE49-F238E27FC236}">
                <a16:creationId xmlns:a16="http://schemas.microsoft.com/office/drawing/2014/main" id="{AA239E7E-FAA0-69FD-D1C0-74C9A7ABF5C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2808392"/>
            <a:ext cx="4534711" cy="2713045"/>
          </a:xfrm>
          <a:prstGeom prst="rect">
            <a:avLst/>
          </a:prstGeom>
        </p:spPr>
      </p:pic>
      <p:pic>
        <p:nvPicPr>
          <p:cNvPr id="9" name="Imagem 8" descr="Uma imagem com texto, captura de ecrã, Software de multimédia, software&#10;&#10;Descrição gerada automaticamente">
            <a:extLst>
              <a:ext uri="{FF2B5EF4-FFF2-40B4-BE49-F238E27FC236}">
                <a16:creationId xmlns:a16="http://schemas.microsoft.com/office/drawing/2014/main" id="{079A0134-6ABF-E150-20FA-C294FA4313F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4914" y="2808392"/>
            <a:ext cx="4188346" cy="2717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0267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Código e Execução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sp>
        <p:nvSpPr>
          <p:cNvPr id="18" name="Rectângulo 19">
            <a:extLst>
              <a:ext uri="{FF2B5EF4-FFF2-40B4-BE49-F238E27FC236}">
                <a16:creationId xmlns:a16="http://schemas.microsoft.com/office/drawing/2014/main" id="{CC873ECC-2D88-4A22-91F1-E738DF9BE5E9}"/>
              </a:ext>
            </a:extLst>
          </p:cNvPr>
          <p:cNvSpPr/>
          <p:nvPr/>
        </p:nvSpPr>
        <p:spPr>
          <a:xfrm>
            <a:off x="5535613" y="610184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>
                <a:highlight>
                  <a:srgbClr val="FFFF00"/>
                </a:highlight>
              </a:rPr>
              <a:t>ENGENHARIA INFORMÁTICA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698D1AFC-0FD6-4DFA-A381-805A758D4B1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047" y="81007"/>
            <a:ext cx="2689589" cy="668346"/>
          </a:xfrm>
          <a:prstGeom prst="rect">
            <a:avLst/>
          </a:prstGeom>
        </p:spPr>
      </p:pic>
      <p:sp>
        <p:nvSpPr>
          <p:cNvPr id="14" name="Text Box 19">
            <a:extLst>
              <a:ext uri="{FF2B5EF4-FFF2-40B4-BE49-F238E27FC236}">
                <a16:creationId xmlns:a16="http://schemas.microsoft.com/office/drawing/2014/main" id="{F916920E-C12B-4637-810C-A4B2E6C310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5946" y="1203170"/>
            <a:ext cx="8509454" cy="4160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171450" indent="-171450">
              <a:lnSpc>
                <a:spcPct val="150000"/>
              </a:lnSpc>
            </a:pPr>
            <a:r>
              <a:rPr lang="pt-PT" altLang="pt-PT" sz="1600" dirty="0">
                <a:cs typeface="Arial" panose="020B0604020202020204" pitchFamily="34" charset="0"/>
              </a:rPr>
              <a:t>Exemplos seguintes da execução.</a:t>
            </a:r>
          </a:p>
        </p:txBody>
      </p:sp>
      <p:sp>
        <p:nvSpPr>
          <p:cNvPr id="15" name="Text Box 10">
            <a:extLst>
              <a:ext uri="{FF2B5EF4-FFF2-40B4-BE49-F238E27FC236}">
                <a16:creationId xmlns:a16="http://schemas.microsoft.com/office/drawing/2014/main" id="{2AE8AC60-74C9-4824-90A3-A23A5C2A3A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07A20E72-4407-4F3E-98C6-99518A20CF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25</a:t>
            </a:fld>
            <a:r>
              <a:rPr lang="pt-PT" sz="1000" dirty="0"/>
              <a:t> -</a:t>
            </a: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AED8EEE7-4A6C-417E-A3EF-6BF0EA2102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sp>
        <p:nvSpPr>
          <p:cNvPr id="19" name="Subtítulo 2">
            <a:extLst>
              <a:ext uri="{FF2B5EF4-FFF2-40B4-BE49-F238E27FC236}">
                <a16:creationId xmlns:a16="http://schemas.microsoft.com/office/drawing/2014/main" id="{18C9A691-8CD2-4B06-B51B-700E27ED2FF7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@2023, 20749 – BASILIO BARBOSA 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INTELIGÊNCIA ARTIFICIAL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2022/2023 </a:t>
            </a:r>
            <a:endParaRPr lang="pt-PT" sz="900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3E33BC33-E477-4247-B106-480F5560B06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064793B1-CB4A-D57F-A5D3-7ECEED1A5EE5}"/>
              </a:ext>
            </a:extLst>
          </p:cNvPr>
          <p:cNvSpPr txBox="1"/>
          <p:nvPr/>
        </p:nvSpPr>
        <p:spPr>
          <a:xfrm>
            <a:off x="3718605" y="603876"/>
            <a:ext cx="463333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200" b="1" dirty="0">
                <a:latin typeface="Arial" charset="0"/>
                <a:cs typeface="Arial" charset="0"/>
              </a:rPr>
              <a:t>Classificação, Reconhecimento, Aglomeração</a:t>
            </a:r>
          </a:p>
          <a:p>
            <a:r>
              <a:rPr lang="pt-PT" sz="1200" b="1" dirty="0">
                <a:latin typeface="Arial" charset="0"/>
                <a:cs typeface="Arial" charset="0"/>
              </a:rPr>
              <a:t>usando imagens - </a:t>
            </a:r>
            <a:r>
              <a:rPr lang="pt-PT" sz="1200" b="1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easyocr</a:t>
            </a:r>
            <a:endParaRPr lang="pt-PT" sz="1200" b="1" dirty="0">
              <a:latin typeface="Arial" charset="0"/>
              <a:cs typeface="Arial" charset="0"/>
            </a:endParaRPr>
          </a:p>
        </p:txBody>
      </p:sp>
      <p:pic>
        <p:nvPicPr>
          <p:cNvPr id="4" name="Imagem 3" descr="Uma imagem com texto, Veículo terrestre, veículo, roda&#10;&#10;Descrição gerada automaticamente">
            <a:extLst>
              <a:ext uri="{FF2B5EF4-FFF2-40B4-BE49-F238E27FC236}">
                <a16:creationId xmlns:a16="http://schemas.microsoft.com/office/drawing/2014/main" id="{173B083D-A619-9885-EE44-F97EC4E0F43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350" y="2477547"/>
            <a:ext cx="4004415" cy="2605758"/>
          </a:xfrm>
          <a:prstGeom prst="rect">
            <a:avLst/>
          </a:prstGeom>
        </p:spPr>
      </p:pic>
      <p:pic>
        <p:nvPicPr>
          <p:cNvPr id="8" name="Imagem 7" descr="Uma imagem com texto, captura de ecrã, Software de multimédia&#10;&#10;Descrição gerada automaticamente">
            <a:extLst>
              <a:ext uri="{FF2B5EF4-FFF2-40B4-BE49-F238E27FC236}">
                <a16:creationId xmlns:a16="http://schemas.microsoft.com/office/drawing/2014/main" id="{EE702598-67C3-4E65-AA7B-A920FE544EA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393" y="1988810"/>
            <a:ext cx="4090692" cy="2605758"/>
          </a:xfrm>
          <a:prstGeom prst="rect">
            <a:avLst/>
          </a:prstGeom>
        </p:spPr>
      </p:pic>
      <p:pic>
        <p:nvPicPr>
          <p:cNvPr id="11" name="Imagem 10" descr="Uma imagem com texto, Veículo terrestre, carro, veículo&#10;&#10;Descrição gerada automaticamente">
            <a:extLst>
              <a:ext uri="{FF2B5EF4-FFF2-40B4-BE49-F238E27FC236}">
                <a16:creationId xmlns:a16="http://schemas.microsoft.com/office/drawing/2014/main" id="{55C20A61-8808-DB9A-2F81-0BF362154F0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3312" y="4067659"/>
            <a:ext cx="3962400" cy="2354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7205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Código e Execução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sp>
        <p:nvSpPr>
          <p:cNvPr id="18" name="Rectângulo 19">
            <a:extLst>
              <a:ext uri="{FF2B5EF4-FFF2-40B4-BE49-F238E27FC236}">
                <a16:creationId xmlns:a16="http://schemas.microsoft.com/office/drawing/2014/main" id="{CC873ECC-2D88-4A22-91F1-E738DF9BE5E9}"/>
              </a:ext>
            </a:extLst>
          </p:cNvPr>
          <p:cNvSpPr/>
          <p:nvPr/>
        </p:nvSpPr>
        <p:spPr>
          <a:xfrm>
            <a:off x="5535613" y="610184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>
                <a:highlight>
                  <a:srgbClr val="FFFF00"/>
                </a:highlight>
              </a:rPr>
              <a:t>ENGENHARIA INFORMÁTICA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698D1AFC-0FD6-4DFA-A381-805A758D4B1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047" y="81007"/>
            <a:ext cx="2689589" cy="668346"/>
          </a:xfrm>
          <a:prstGeom prst="rect">
            <a:avLst/>
          </a:prstGeom>
        </p:spPr>
      </p:pic>
      <p:sp>
        <p:nvSpPr>
          <p:cNvPr id="14" name="Text Box 19">
            <a:extLst>
              <a:ext uri="{FF2B5EF4-FFF2-40B4-BE49-F238E27FC236}">
                <a16:creationId xmlns:a16="http://schemas.microsoft.com/office/drawing/2014/main" id="{F916920E-C12B-4637-810C-A4B2E6C310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5946" y="1203170"/>
            <a:ext cx="8509454" cy="7853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171450" indent="-171450">
              <a:lnSpc>
                <a:spcPct val="150000"/>
              </a:lnSpc>
            </a:pPr>
            <a:r>
              <a:rPr lang="pt-PT" altLang="pt-PT" sz="1600" dirty="0">
                <a:cs typeface="Arial" panose="020B0604020202020204" pitchFamily="34" charset="0"/>
              </a:rPr>
              <a:t>Podemos verificar que enquanto vamos obtendo as imagens e reconhecimento da respetiva matrícula temos a informação da mesma no terminal.</a:t>
            </a:r>
          </a:p>
        </p:txBody>
      </p:sp>
      <p:sp>
        <p:nvSpPr>
          <p:cNvPr id="15" name="Text Box 10">
            <a:extLst>
              <a:ext uri="{FF2B5EF4-FFF2-40B4-BE49-F238E27FC236}">
                <a16:creationId xmlns:a16="http://schemas.microsoft.com/office/drawing/2014/main" id="{2AE8AC60-74C9-4824-90A3-A23A5C2A3A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07A20E72-4407-4F3E-98C6-99518A20CF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26</a:t>
            </a:fld>
            <a:r>
              <a:rPr lang="pt-PT" sz="1000" dirty="0"/>
              <a:t> -</a:t>
            </a: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AED8EEE7-4A6C-417E-A3EF-6BF0EA2102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sp>
        <p:nvSpPr>
          <p:cNvPr id="19" name="Subtítulo 2">
            <a:extLst>
              <a:ext uri="{FF2B5EF4-FFF2-40B4-BE49-F238E27FC236}">
                <a16:creationId xmlns:a16="http://schemas.microsoft.com/office/drawing/2014/main" id="{18C9A691-8CD2-4B06-B51B-700E27ED2FF7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@2023, 20749 – BASILIO BARBOSA 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INTELIGÊNCIA ARTIFICIAL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2022/2023 </a:t>
            </a:r>
            <a:endParaRPr lang="pt-PT" sz="900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3E33BC33-E477-4247-B106-480F5560B06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064793B1-CB4A-D57F-A5D3-7ECEED1A5EE5}"/>
              </a:ext>
            </a:extLst>
          </p:cNvPr>
          <p:cNvSpPr txBox="1"/>
          <p:nvPr/>
        </p:nvSpPr>
        <p:spPr>
          <a:xfrm>
            <a:off x="3718605" y="603876"/>
            <a:ext cx="463333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200" b="1" dirty="0">
                <a:latin typeface="Arial" charset="0"/>
                <a:cs typeface="Arial" charset="0"/>
              </a:rPr>
              <a:t>Classificação, Reconhecimento, Aglomeração</a:t>
            </a:r>
          </a:p>
          <a:p>
            <a:r>
              <a:rPr lang="pt-PT" sz="1200" b="1" dirty="0">
                <a:latin typeface="Arial" charset="0"/>
                <a:cs typeface="Arial" charset="0"/>
              </a:rPr>
              <a:t>usando imagens - </a:t>
            </a:r>
            <a:r>
              <a:rPr lang="pt-PT" sz="1200" b="1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easyocr</a:t>
            </a:r>
            <a:endParaRPr lang="pt-PT" sz="1200" b="1" dirty="0">
              <a:latin typeface="Arial" charset="0"/>
              <a:cs typeface="Arial" charset="0"/>
            </a:endParaRPr>
          </a:p>
        </p:txBody>
      </p:sp>
      <p:pic>
        <p:nvPicPr>
          <p:cNvPr id="5" name="Imagem 4" descr="Uma imagem com texto, captura de ecrã, software, veículo&#10;&#10;Descrição gerada automaticamente">
            <a:extLst>
              <a:ext uri="{FF2B5EF4-FFF2-40B4-BE49-F238E27FC236}">
                <a16:creationId xmlns:a16="http://schemas.microsoft.com/office/drawing/2014/main" id="{80DE52B4-E271-EFA7-4421-5591DEE9DCC1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6"/>
          <a:stretch/>
        </p:blipFill>
        <p:spPr>
          <a:xfrm>
            <a:off x="4992450" y="2357845"/>
            <a:ext cx="4037013" cy="2447853"/>
          </a:xfrm>
          <a:prstGeom prst="rect">
            <a:avLst/>
          </a:prstGeom>
        </p:spPr>
      </p:pic>
      <p:pic>
        <p:nvPicPr>
          <p:cNvPr id="9" name="Imagem 8" descr="Uma imagem com texto, Veículo terrestre, carro, veículo&#10;&#10;Descrição gerada automaticamente">
            <a:extLst>
              <a:ext uri="{FF2B5EF4-FFF2-40B4-BE49-F238E27FC236}">
                <a16:creationId xmlns:a16="http://schemas.microsoft.com/office/drawing/2014/main" id="{A814B8AF-859C-C54B-F2B1-6A61754FE907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36" y="2357845"/>
            <a:ext cx="4689642" cy="2428101"/>
          </a:xfrm>
          <a:prstGeom prst="rect">
            <a:avLst/>
          </a:prstGeom>
        </p:spPr>
      </p:pic>
      <p:pic>
        <p:nvPicPr>
          <p:cNvPr id="13" name="Imagem 12" descr="Uma imagem com texto, captura de ecrã, Tipo de letra&#10;&#10;Descrição gerada automaticamente">
            <a:extLst>
              <a:ext uri="{FF2B5EF4-FFF2-40B4-BE49-F238E27FC236}">
                <a16:creationId xmlns:a16="http://schemas.microsoft.com/office/drawing/2014/main" id="{65365891-BC00-FCCE-0AA6-C84717144894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74"/>
          <a:stretch/>
        </p:blipFill>
        <p:spPr>
          <a:xfrm>
            <a:off x="152400" y="4800600"/>
            <a:ext cx="4360085" cy="1426003"/>
          </a:xfrm>
          <a:prstGeom prst="rect">
            <a:avLst/>
          </a:prstGeom>
        </p:spPr>
      </p:pic>
      <p:sp>
        <p:nvSpPr>
          <p:cNvPr id="22" name="Retângulo 21">
            <a:extLst>
              <a:ext uri="{FF2B5EF4-FFF2-40B4-BE49-F238E27FC236}">
                <a16:creationId xmlns:a16="http://schemas.microsoft.com/office/drawing/2014/main" id="{D67DC6ED-6200-20AB-5339-30FD51F973B6}"/>
              </a:ext>
            </a:extLst>
          </p:cNvPr>
          <p:cNvSpPr/>
          <p:nvPr/>
        </p:nvSpPr>
        <p:spPr>
          <a:xfrm>
            <a:off x="170673" y="4800600"/>
            <a:ext cx="4037012" cy="8335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82B01350-D900-0701-934F-BB635FF6C922}"/>
              </a:ext>
            </a:extLst>
          </p:cNvPr>
          <p:cNvSpPr/>
          <p:nvPr/>
        </p:nvSpPr>
        <p:spPr>
          <a:xfrm>
            <a:off x="4992450" y="4375724"/>
            <a:ext cx="2398950" cy="4102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4463672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Conclusão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sp>
        <p:nvSpPr>
          <p:cNvPr id="18" name="Rectângulo 19">
            <a:extLst>
              <a:ext uri="{FF2B5EF4-FFF2-40B4-BE49-F238E27FC236}">
                <a16:creationId xmlns:a16="http://schemas.microsoft.com/office/drawing/2014/main" id="{CC873ECC-2D88-4A22-91F1-E738DF9BE5E9}"/>
              </a:ext>
            </a:extLst>
          </p:cNvPr>
          <p:cNvSpPr/>
          <p:nvPr/>
        </p:nvSpPr>
        <p:spPr>
          <a:xfrm>
            <a:off x="5535613" y="610184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>
                <a:highlight>
                  <a:srgbClr val="FFFF00"/>
                </a:highlight>
              </a:rPr>
              <a:t>ENGENHARIA INFORMÁTICA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698D1AFC-0FD6-4DFA-A381-805A758D4B1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047" y="81007"/>
            <a:ext cx="2689589" cy="668346"/>
          </a:xfrm>
          <a:prstGeom prst="rect">
            <a:avLst/>
          </a:prstGeom>
        </p:spPr>
      </p:pic>
      <p:sp>
        <p:nvSpPr>
          <p:cNvPr id="14" name="Text Box 19">
            <a:extLst>
              <a:ext uri="{FF2B5EF4-FFF2-40B4-BE49-F238E27FC236}">
                <a16:creationId xmlns:a16="http://schemas.microsoft.com/office/drawing/2014/main" id="{F916920E-C12B-4637-810C-A4B2E6C310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5946" y="1203170"/>
            <a:ext cx="8509454" cy="53650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171450" indent="-171450">
              <a:lnSpc>
                <a:spcPct val="150000"/>
              </a:lnSpc>
            </a:pPr>
            <a:r>
              <a:rPr lang="pt-PT" altLang="pt-PT" sz="1600" dirty="0">
                <a:cs typeface="Arial" panose="020B0604020202020204" pitchFamily="34" charset="0"/>
              </a:rPr>
              <a:t>Em suma, esta </a:t>
            </a:r>
            <a:r>
              <a:rPr lang="pt-PT" altLang="pt-PT" sz="1600" b="1" dirty="0">
                <a:cs typeface="Arial" panose="020B0604020202020204" pitchFamily="34" charset="0"/>
              </a:rPr>
              <a:t>técnica</a:t>
            </a:r>
            <a:r>
              <a:rPr lang="pt-PT" altLang="pt-PT" sz="1600" dirty="0">
                <a:cs typeface="Arial" panose="020B0604020202020204" pitchFamily="34" charset="0"/>
              </a:rPr>
              <a:t> </a:t>
            </a:r>
            <a:r>
              <a:rPr lang="pt-PT" altLang="pt-PT" sz="1600" b="1" dirty="0">
                <a:cs typeface="Arial" panose="020B0604020202020204" pitchFamily="34" charset="0"/>
              </a:rPr>
              <a:t>preditiva</a:t>
            </a:r>
            <a:r>
              <a:rPr lang="pt-PT" altLang="pt-PT" sz="1600" dirty="0">
                <a:cs typeface="Arial" panose="020B0604020202020204" pitchFamily="34" charset="0"/>
              </a:rPr>
              <a:t> fornece resultados de deteção aprimorados em comparação com outros algoritmos. Algumas das vantagens são a obtenção de resultados </a:t>
            </a:r>
            <a:r>
              <a:rPr lang="pt-PT" altLang="pt-PT" sz="1600" b="1" dirty="0">
                <a:cs typeface="Arial" panose="020B0604020202020204" pitchFamily="34" charset="0"/>
              </a:rPr>
              <a:t>precisos</a:t>
            </a:r>
            <a:r>
              <a:rPr lang="pt-PT" altLang="pt-PT" sz="1600" dirty="0">
                <a:cs typeface="Arial" panose="020B0604020202020204" pitchFamily="34" charset="0"/>
              </a:rPr>
              <a:t> com </a:t>
            </a:r>
            <a:r>
              <a:rPr lang="pt-PT" altLang="pt-PT" sz="1600" b="1" dirty="0">
                <a:cs typeface="Arial" panose="020B0604020202020204" pitchFamily="34" charset="0"/>
              </a:rPr>
              <a:t>erros</a:t>
            </a:r>
            <a:r>
              <a:rPr lang="pt-PT" altLang="pt-PT" sz="1600" dirty="0">
                <a:cs typeface="Arial" panose="020B0604020202020204" pitchFamily="34" charset="0"/>
              </a:rPr>
              <a:t> </a:t>
            </a:r>
            <a:r>
              <a:rPr lang="pt-PT" altLang="pt-PT" sz="1600" b="1" dirty="0">
                <a:cs typeface="Arial" panose="020B0604020202020204" pitchFamily="34" charset="0"/>
              </a:rPr>
              <a:t>mínimos</a:t>
            </a:r>
            <a:r>
              <a:rPr lang="pt-PT" altLang="pt-PT" sz="1600" dirty="0">
                <a:cs typeface="Arial" panose="020B0604020202020204" pitchFamily="34" charset="0"/>
              </a:rPr>
              <a:t>, possui </a:t>
            </a:r>
            <a:r>
              <a:rPr lang="pt-PT" altLang="pt-PT" sz="1600" b="1" dirty="0">
                <a:cs typeface="Arial" panose="020B0604020202020204" pitchFamily="34" charset="0"/>
              </a:rPr>
              <a:t>elevada</a:t>
            </a:r>
            <a:r>
              <a:rPr lang="pt-PT" altLang="pt-PT" sz="1600" dirty="0">
                <a:cs typeface="Arial" panose="020B0604020202020204" pitchFamily="34" charset="0"/>
              </a:rPr>
              <a:t> </a:t>
            </a:r>
            <a:r>
              <a:rPr lang="pt-PT" altLang="pt-PT" sz="1600" b="1" dirty="0">
                <a:cs typeface="Arial" panose="020B0604020202020204" pitchFamily="34" charset="0"/>
              </a:rPr>
              <a:t>capacidade</a:t>
            </a:r>
            <a:r>
              <a:rPr lang="pt-PT" altLang="pt-PT" sz="1600" dirty="0">
                <a:cs typeface="Arial" panose="020B0604020202020204" pitchFamily="34" charset="0"/>
              </a:rPr>
              <a:t> de </a:t>
            </a:r>
            <a:r>
              <a:rPr lang="pt-PT" altLang="pt-PT" sz="1600" b="1" dirty="0">
                <a:cs typeface="Arial" panose="020B0604020202020204" pitchFamily="34" charset="0"/>
              </a:rPr>
              <a:t>aprendizagem</a:t>
            </a:r>
            <a:r>
              <a:rPr lang="pt-PT" altLang="pt-PT" sz="1600" dirty="0">
                <a:cs typeface="Arial" panose="020B0604020202020204" pitchFamily="34" charset="0"/>
              </a:rPr>
              <a:t> na representação de objetos e aplicação de </a:t>
            </a:r>
            <a:r>
              <a:rPr lang="pt-PT" altLang="pt-PT" sz="1600" b="1" dirty="0">
                <a:cs typeface="Arial" panose="020B0604020202020204" pitchFamily="34" charset="0"/>
              </a:rPr>
              <a:t>deteção</a:t>
            </a:r>
            <a:r>
              <a:rPr lang="pt-PT" altLang="pt-PT" sz="1600" dirty="0">
                <a:cs typeface="Arial" panose="020B0604020202020204" pitchFamily="34" charset="0"/>
              </a:rPr>
              <a:t> dos mesmos e dispõe </a:t>
            </a:r>
            <a:r>
              <a:rPr lang="pt-PT" altLang="pt-PT" sz="1600" b="1" dirty="0">
                <a:cs typeface="Arial" panose="020B0604020202020204" pitchFamily="34" charset="0"/>
              </a:rPr>
              <a:t>velocidade</a:t>
            </a:r>
            <a:r>
              <a:rPr lang="pt-PT" altLang="pt-PT" sz="1600" dirty="0">
                <a:cs typeface="Arial" panose="020B0604020202020204" pitchFamily="34" charset="0"/>
              </a:rPr>
              <a:t> de deteção.</a:t>
            </a:r>
          </a:p>
          <a:p>
            <a:pPr marL="171450" indent="-171450">
              <a:lnSpc>
                <a:spcPct val="150000"/>
              </a:lnSpc>
            </a:pPr>
            <a:r>
              <a:rPr lang="pt-PT" altLang="pt-PT" sz="1600" dirty="0">
                <a:cs typeface="Arial" panose="020B0604020202020204" pitchFamily="34" charset="0"/>
              </a:rPr>
              <a:t>O </a:t>
            </a:r>
            <a:r>
              <a:rPr lang="pt-PT" altLang="pt-PT" sz="1600" b="1" dirty="0">
                <a:cs typeface="Arial" panose="020B0604020202020204" pitchFamily="34" charset="0"/>
              </a:rPr>
              <a:t>Yolo</a:t>
            </a:r>
            <a:r>
              <a:rPr lang="pt-PT" altLang="pt-PT" sz="1600" dirty="0">
                <a:cs typeface="Arial" panose="020B0604020202020204" pitchFamily="34" charset="0"/>
              </a:rPr>
              <a:t> pode detetar </a:t>
            </a:r>
            <a:r>
              <a:rPr lang="pt-PT" altLang="pt-PT" sz="1600" b="1" dirty="0">
                <a:cs typeface="Arial" panose="020B0604020202020204" pitchFamily="34" charset="0"/>
              </a:rPr>
              <a:t>ficheiros</a:t>
            </a:r>
            <a:r>
              <a:rPr lang="pt-PT" altLang="pt-PT" sz="1600" dirty="0">
                <a:cs typeface="Arial" panose="020B0604020202020204" pitchFamily="34" charset="0"/>
              </a:rPr>
              <a:t> de </a:t>
            </a:r>
            <a:r>
              <a:rPr lang="pt-PT" altLang="pt-PT" sz="1600" b="1" dirty="0">
                <a:cs typeface="Arial" panose="020B0604020202020204" pitchFamily="34" charset="0"/>
              </a:rPr>
              <a:t>imagem</a:t>
            </a:r>
            <a:r>
              <a:rPr lang="pt-PT" altLang="pt-PT" sz="1600" dirty="0">
                <a:cs typeface="Arial" panose="020B0604020202020204" pitchFamily="34" charset="0"/>
              </a:rPr>
              <a:t>, ficheiros de </a:t>
            </a:r>
            <a:r>
              <a:rPr lang="pt-PT" altLang="pt-PT" sz="1600" b="1" dirty="0">
                <a:cs typeface="Arial" panose="020B0604020202020204" pitchFamily="34" charset="0"/>
              </a:rPr>
              <a:t>vídeo</a:t>
            </a:r>
            <a:r>
              <a:rPr lang="pt-PT" altLang="pt-PT" sz="1600" dirty="0">
                <a:cs typeface="Arial" panose="020B0604020202020204" pitchFamily="34" charset="0"/>
              </a:rPr>
              <a:t> e </a:t>
            </a:r>
            <a:r>
              <a:rPr lang="pt-PT" altLang="pt-PT" sz="1600" b="1" dirty="0">
                <a:cs typeface="Arial" panose="020B0604020202020204" pitchFamily="34" charset="0"/>
              </a:rPr>
              <a:t>vídeo</a:t>
            </a:r>
            <a:r>
              <a:rPr lang="pt-PT" altLang="pt-PT" sz="1600" dirty="0">
                <a:cs typeface="Arial" panose="020B0604020202020204" pitchFamily="34" charset="0"/>
              </a:rPr>
              <a:t> em </a:t>
            </a:r>
            <a:r>
              <a:rPr lang="pt-PT" altLang="pt-PT" sz="1600" b="1" dirty="0">
                <a:cs typeface="Arial" panose="020B0604020202020204" pitchFamily="34" charset="0"/>
              </a:rPr>
              <a:t>tempo</a:t>
            </a:r>
            <a:r>
              <a:rPr lang="pt-PT" altLang="pt-PT" sz="1600" dirty="0">
                <a:cs typeface="Arial" panose="020B0604020202020204" pitchFamily="34" charset="0"/>
              </a:rPr>
              <a:t> </a:t>
            </a:r>
            <a:r>
              <a:rPr lang="pt-PT" altLang="pt-PT" sz="1600" b="1" dirty="0">
                <a:cs typeface="Arial" panose="020B0604020202020204" pitchFamily="34" charset="0"/>
              </a:rPr>
              <a:t>real</a:t>
            </a:r>
            <a:r>
              <a:rPr lang="pt-PT" altLang="pt-PT" sz="1600" dirty="0">
                <a:cs typeface="Arial" panose="020B0604020202020204" pitchFamily="34" charset="0"/>
              </a:rPr>
              <a:t> através da </a:t>
            </a:r>
            <a:r>
              <a:rPr lang="pt-PT" altLang="pt-PT" sz="1600" b="1" dirty="0">
                <a:cs typeface="Arial" panose="020B0604020202020204" pitchFamily="34" charset="0"/>
              </a:rPr>
              <a:t>webcam</a:t>
            </a:r>
            <a:r>
              <a:rPr lang="pt-PT" altLang="pt-PT" sz="1600" dirty="0">
                <a:cs typeface="Arial" panose="020B0604020202020204" pitchFamily="34" charset="0"/>
              </a:rPr>
              <a:t>. Dentro do Deep Learning este algoritmo aborda o conceito de </a:t>
            </a:r>
            <a:r>
              <a:rPr lang="pt-PT" altLang="pt-PT" sz="1600" b="1" dirty="0">
                <a:cs typeface="Arial" panose="020B0604020202020204" pitchFamily="34" charset="0"/>
              </a:rPr>
              <a:t>Transfer</a:t>
            </a:r>
            <a:r>
              <a:rPr lang="pt-PT" altLang="pt-PT" sz="1600" dirty="0">
                <a:cs typeface="Arial" panose="020B0604020202020204" pitchFamily="34" charset="0"/>
              </a:rPr>
              <a:t> </a:t>
            </a:r>
            <a:r>
              <a:rPr lang="pt-PT" altLang="pt-PT" sz="1600" b="1" dirty="0">
                <a:cs typeface="Arial" panose="020B0604020202020204" pitchFamily="34" charset="0"/>
              </a:rPr>
              <a:t>Learning</a:t>
            </a:r>
            <a:r>
              <a:rPr lang="pt-PT" altLang="pt-PT" sz="1600" dirty="0">
                <a:cs typeface="Arial" panose="020B0604020202020204" pitchFamily="34" charset="0"/>
              </a:rPr>
              <a:t> que se trata de uma </a:t>
            </a:r>
            <a:r>
              <a:rPr lang="pt-PT" altLang="pt-PT" sz="1600" b="1" dirty="0">
                <a:cs typeface="Arial" panose="020B0604020202020204" pitchFamily="34" charset="0"/>
              </a:rPr>
              <a:t>técnica</a:t>
            </a:r>
            <a:r>
              <a:rPr lang="pt-PT" altLang="pt-PT" sz="1600" dirty="0">
                <a:cs typeface="Arial" panose="020B0604020202020204" pitchFamily="34" charset="0"/>
              </a:rPr>
              <a:t> para </a:t>
            </a:r>
            <a:r>
              <a:rPr lang="pt-PT" altLang="pt-PT" sz="1600" b="1" dirty="0">
                <a:cs typeface="Arial" panose="020B0604020202020204" pitchFamily="34" charset="0"/>
              </a:rPr>
              <a:t>reutilizar</a:t>
            </a:r>
            <a:r>
              <a:rPr lang="pt-PT" altLang="pt-PT" sz="1600" dirty="0">
                <a:cs typeface="Arial" panose="020B0604020202020204" pitchFamily="34" charset="0"/>
              </a:rPr>
              <a:t> </a:t>
            </a:r>
            <a:r>
              <a:rPr lang="pt-PT" altLang="pt-PT" sz="1600" b="1" dirty="0">
                <a:cs typeface="Arial" panose="020B0604020202020204" pitchFamily="34" charset="0"/>
              </a:rPr>
              <a:t>pesos</a:t>
            </a:r>
            <a:r>
              <a:rPr lang="pt-PT" altLang="pt-PT" sz="1600" dirty="0">
                <a:cs typeface="Arial" panose="020B0604020202020204" pitchFamily="34" charset="0"/>
              </a:rPr>
              <a:t> numa ou mais </a:t>
            </a:r>
            <a:r>
              <a:rPr lang="pt-PT" altLang="pt-PT" sz="1600" b="1" dirty="0">
                <a:cs typeface="Arial" panose="020B0604020202020204" pitchFamily="34" charset="0"/>
              </a:rPr>
              <a:t>camadas</a:t>
            </a:r>
            <a:r>
              <a:rPr lang="pt-PT" altLang="pt-PT" sz="1600" dirty="0">
                <a:cs typeface="Arial" panose="020B0604020202020204" pitchFamily="34" charset="0"/>
              </a:rPr>
              <a:t> de um </a:t>
            </a:r>
            <a:r>
              <a:rPr lang="pt-PT" altLang="pt-PT" sz="1600" b="1" dirty="0">
                <a:cs typeface="Arial" panose="020B0604020202020204" pitchFamily="34" charset="0"/>
              </a:rPr>
              <a:t>modelo</a:t>
            </a:r>
            <a:r>
              <a:rPr lang="pt-PT" altLang="pt-PT" sz="1600" dirty="0">
                <a:cs typeface="Arial" panose="020B0604020202020204" pitchFamily="34" charset="0"/>
              </a:rPr>
              <a:t> de </a:t>
            </a:r>
            <a:r>
              <a:rPr lang="pt-PT" altLang="pt-PT" sz="1600" b="1" dirty="0">
                <a:cs typeface="Arial" panose="020B0604020202020204" pitchFamily="34" charset="0"/>
              </a:rPr>
              <a:t>rede</a:t>
            </a:r>
            <a:r>
              <a:rPr lang="pt-PT" altLang="pt-PT" sz="1600" dirty="0">
                <a:cs typeface="Arial" panose="020B0604020202020204" pitchFamily="34" charset="0"/>
              </a:rPr>
              <a:t> </a:t>
            </a:r>
            <a:r>
              <a:rPr lang="pt-PT" altLang="pt-PT" sz="1600" b="1" dirty="0">
                <a:cs typeface="Arial" panose="020B0604020202020204" pitchFamily="34" charset="0"/>
              </a:rPr>
              <a:t>pré-treinado</a:t>
            </a:r>
            <a:r>
              <a:rPr lang="pt-PT" altLang="pt-PT" sz="1600" dirty="0">
                <a:cs typeface="Arial" panose="020B0604020202020204" pitchFamily="34" charset="0"/>
              </a:rPr>
              <a:t> num novo modelo para </a:t>
            </a:r>
            <a:r>
              <a:rPr lang="pt-PT" altLang="pt-PT" sz="1600" b="1" dirty="0">
                <a:cs typeface="Arial" panose="020B0604020202020204" pitchFamily="34" charset="0"/>
              </a:rPr>
              <a:t>manter</a:t>
            </a:r>
            <a:r>
              <a:rPr lang="pt-PT" altLang="pt-PT" sz="1600" dirty="0">
                <a:cs typeface="Arial" panose="020B0604020202020204" pitchFamily="34" charset="0"/>
              </a:rPr>
              <a:t> e </a:t>
            </a:r>
            <a:r>
              <a:rPr lang="pt-PT" altLang="pt-PT" sz="1600" b="1" dirty="0">
                <a:cs typeface="Arial" panose="020B0604020202020204" pitchFamily="34" charset="0"/>
              </a:rPr>
              <a:t>ajustar</a:t>
            </a:r>
            <a:r>
              <a:rPr lang="pt-PT" altLang="pt-PT" sz="1600" dirty="0">
                <a:cs typeface="Arial" panose="020B0604020202020204" pitchFamily="34" charset="0"/>
              </a:rPr>
              <a:t> os pesos e </a:t>
            </a:r>
            <a:r>
              <a:rPr lang="pt-PT" altLang="pt-PT" sz="1600" b="1" dirty="0">
                <a:cs typeface="Arial" panose="020B0604020202020204" pitchFamily="34" charset="0"/>
              </a:rPr>
              <a:t>adaptar</a:t>
            </a:r>
            <a:r>
              <a:rPr lang="pt-PT" altLang="pt-PT" sz="1600" dirty="0">
                <a:cs typeface="Arial" panose="020B0604020202020204" pitchFamily="34" charset="0"/>
              </a:rPr>
              <a:t> os pesos ao treinar o </a:t>
            </a:r>
            <a:r>
              <a:rPr lang="pt-PT" altLang="pt-PT" sz="1600" b="1" dirty="0">
                <a:cs typeface="Arial" panose="020B0604020202020204" pitchFamily="34" charset="0"/>
              </a:rPr>
              <a:t>novo</a:t>
            </a:r>
            <a:r>
              <a:rPr lang="pt-PT" altLang="pt-PT" sz="1600" dirty="0">
                <a:cs typeface="Arial" panose="020B0604020202020204" pitchFamily="34" charset="0"/>
              </a:rPr>
              <a:t> </a:t>
            </a:r>
            <a:r>
              <a:rPr lang="pt-PT" altLang="pt-PT" sz="1600" b="1" dirty="0">
                <a:cs typeface="Arial" panose="020B0604020202020204" pitchFamily="34" charset="0"/>
              </a:rPr>
              <a:t>modelo</a:t>
            </a:r>
            <a:r>
              <a:rPr lang="pt-PT" altLang="pt-PT" sz="1600" dirty="0">
                <a:cs typeface="Arial" panose="020B0604020202020204" pitchFamily="34" charset="0"/>
              </a:rPr>
              <a:t>.</a:t>
            </a:r>
          </a:p>
          <a:p>
            <a:pPr marL="171450" indent="-171450">
              <a:lnSpc>
                <a:spcPct val="150000"/>
              </a:lnSpc>
            </a:pPr>
            <a:r>
              <a:rPr lang="pt-PT" altLang="pt-PT" sz="1600" dirty="0">
                <a:cs typeface="Arial" panose="020B0604020202020204" pitchFamily="34" charset="0"/>
              </a:rPr>
              <a:t>Este trabalho foi muito útil para obtenção de conhecimento acerca de como funciona este </a:t>
            </a:r>
            <a:r>
              <a:rPr lang="pt-PT" altLang="pt-PT" sz="1600" b="1" dirty="0">
                <a:cs typeface="Arial" panose="020B0604020202020204" pitchFamily="34" charset="0"/>
              </a:rPr>
              <a:t>algoritmo</a:t>
            </a:r>
            <a:r>
              <a:rPr lang="pt-PT" altLang="pt-PT" sz="1600" dirty="0">
                <a:cs typeface="Arial" panose="020B0604020202020204" pitchFamily="34" charset="0"/>
              </a:rPr>
              <a:t>/</a:t>
            </a:r>
            <a:r>
              <a:rPr lang="pt-PT" altLang="pt-PT" sz="1600" b="1" dirty="0">
                <a:cs typeface="Arial" panose="020B0604020202020204" pitchFamily="34" charset="0"/>
              </a:rPr>
              <a:t>tecnologia</a:t>
            </a:r>
            <a:r>
              <a:rPr lang="pt-PT" altLang="pt-PT" sz="1600" dirty="0">
                <a:cs typeface="Arial" panose="020B0604020202020204" pitchFamily="34" charset="0"/>
              </a:rPr>
              <a:t> e como o podemos </a:t>
            </a:r>
            <a:r>
              <a:rPr lang="pt-PT" altLang="pt-PT" sz="1600" b="1" dirty="0">
                <a:cs typeface="Arial" panose="020B0604020202020204" pitchFamily="34" charset="0"/>
              </a:rPr>
              <a:t>aplicar</a:t>
            </a:r>
            <a:r>
              <a:rPr lang="pt-PT" altLang="pt-PT" sz="1600" dirty="0">
                <a:cs typeface="Arial" panose="020B0604020202020204" pitchFamily="34" charset="0"/>
              </a:rPr>
              <a:t> também á </a:t>
            </a:r>
            <a:r>
              <a:rPr lang="pt-PT" altLang="pt-PT" sz="1600" b="1" dirty="0">
                <a:cs typeface="Arial" panose="020B0604020202020204" pitchFamily="34" charset="0"/>
              </a:rPr>
              <a:t>vida</a:t>
            </a:r>
            <a:r>
              <a:rPr lang="pt-PT" altLang="pt-PT" sz="1600" dirty="0">
                <a:cs typeface="Arial" panose="020B0604020202020204" pitchFamily="34" charset="0"/>
              </a:rPr>
              <a:t> </a:t>
            </a:r>
            <a:r>
              <a:rPr lang="pt-PT" altLang="pt-PT" sz="1600" b="1" dirty="0">
                <a:cs typeface="Arial" panose="020B0604020202020204" pitchFamily="34" charset="0"/>
              </a:rPr>
              <a:t>real</a:t>
            </a:r>
            <a:r>
              <a:rPr lang="pt-PT" altLang="pt-PT" sz="1600" dirty="0">
                <a:cs typeface="Arial" panose="020B0604020202020204" pitchFamily="34" charset="0"/>
              </a:rPr>
              <a:t> através da </a:t>
            </a:r>
            <a:r>
              <a:rPr lang="pt-PT" altLang="pt-PT" sz="1600" b="1" dirty="0">
                <a:cs typeface="Arial" panose="020B0604020202020204" pitchFamily="34" charset="0"/>
              </a:rPr>
              <a:t>gravação</a:t>
            </a:r>
            <a:r>
              <a:rPr lang="pt-PT" altLang="pt-PT" sz="1600" dirty="0">
                <a:cs typeface="Arial" panose="020B0604020202020204" pitchFamily="34" charset="0"/>
              </a:rPr>
              <a:t> de </a:t>
            </a:r>
            <a:r>
              <a:rPr lang="pt-PT" altLang="pt-PT" sz="1600" b="1" dirty="0">
                <a:cs typeface="Arial" panose="020B0604020202020204" pitchFamily="34" charset="0"/>
              </a:rPr>
              <a:t>conteúdo</a:t>
            </a:r>
            <a:r>
              <a:rPr lang="pt-PT" altLang="pt-PT" sz="1600" dirty="0">
                <a:cs typeface="Arial" panose="020B0604020202020204" pitchFamily="34" charset="0"/>
              </a:rPr>
              <a:t> por </a:t>
            </a:r>
            <a:r>
              <a:rPr lang="pt-PT" altLang="pt-PT" sz="1600" b="1" dirty="0">
                <a:cs typeface="Arial" panose="020B0604020202020204" pitchFamily="34" charset="0"/>
              </a:rPr>
              <a:t>webcam</a:t>
            </a:r>
            <a:r>
              <a:rPr lang="pt-PT" altLang="pt-PT" sz="1600" dirty="0">
                <a:cs typeface="Arial" panose="020B0604020202020204" pitchFamily="34" charset="0"/>
              </a:rPr>
              <a:t> ou em </a:t>
            </a:r>
            <a:r>
              <a:rPr lang="pt-PT" altLang="pt-PT" sz="1600" b="1" dirty="0">
                <a:cs typeface="Arial" panose="020B0604020202020204" pitchFamily="34" charset="0"/>
              </a:rPr>
              <a:t>tempo</a:t>
            </a:r>
            <a:r>
              <a:rPr lang="pt-PT" altLang="pt-PT" sz="1600" dirty="0">
                <a:cs typeface="Arial" panose="020B0604020202020204" pitchFamily="34" charset="0"/>
              </a:rPr>
              <a:t> </a:t>
            </a:r>
            <a:r>
              <a:rPr lang="pt-PT" altLang="pt-PT" sz="1600" b="1" dirty="0">
                <a:cs typeface="Arial" panose="020B0604020202020204" pitchFamily="34" charset="0"/>
              </a:rPr>
              <a:t>real</a:t>
            </a:r>
            <a:r>
              <a:rPr lang="pt-PT" altLang="pt-PT" sz="1600" dirty="0">
                <a:cs typeface="Arial" panose="020B0604020202020204" pitchFamily="34" charset="0"/>
              </a:rPr>
              <a:t>.</a:t>
            </a:r>
          </a:p>
          <a:p>
            <a:pPr marL="171450" indent="-171450">
              <a:lnSpc>
                <a:spcPct val="150000"/>
              </a:lnSpc>
            </a:pPr>
            <a:endParaRPr lang="pt-PT" altLang="pt-PT" sz="1600" dirty="0">
              <a:cs typeface="Arial" panose="020B0604020202020204" pitchFamily="34" charset="0"/>
            </a:endParaRPr>
          </a:p>
        </p:txBody>
      </p:sp>
      <p:sp>
        <p:nvSpPr>
          <p:cNvPr id="15" name="Text Box 10">
            <a:extLst>
              <a:ext uri="{FF2B5EF4-FFF2-40B4-BE49-F238E27FC236}">
                <a16:creationId xmlns:a16="http://schemas.microsoft.com/office/drawing/2014/main" id="{2AE8AC60-74C9-4824-90A3-A23A5C2A3A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07A20E72-4407-4F3E-98C6-99518A20CF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27</a:t>
            </a:fld>
            <a:r>
              <a:rPr lang="pt-PT" sz="1000" dirty="0"/>
              <a:t> -</a:t>
            </a: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AED8EEE7-4A6C-417E-A3EF-6BF0EA2102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sp>
        <p:nvSpPr>
          <p:cNvPr id="19" name="Subtítulo 2">
            <a:extLst>
              <a:ext uri="{FF2B5EF4-FFF2-40B4-BE49-F238E27FC236}">
                <a16:creationId xmlns:a16="http://schemas.microsoft.com/office/drawing/2014/main" id="{18C9A691-8CD2-4B06-B51B-700E27ED2FF7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@2023, 20749 – BASILIO BARBOSA 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INTELIGÊNCIA ARTIFICIAL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2022/2023 </a:t>
            </a:r>
            <a:endParaRPr lang="pt-PT" sz="900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3E33BC33-E477-4247-B106-480F5560B06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0F4349F7-045E-0019-2842-6CDCBC346ED4}"/>
              </a:ext>
            </a:extLst>
          </p:cNvPr>
          <p:cNvSpPr txBox="1"/>
          <p:nvPr/>
        </p:nvSpPr>
        <p:spPr>
          <a:xfrm>
            <a:off x="3718605" y="603876"/>
            <a:ext cx="463333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200" b="1" dirty="0">
                <a:latin typeface="Arial" charset="0"/>
                <a:cs typeface="Arial" charset="0"/>
              </a:rPr>
              <a:t>Classificação, Reconhecimento, Aglomeração</a:t>
            </a:r>
          </a:p>
          <a:p>
            <a:r>
              <a:rPr lang="pt-PT" sz="1200" b="1" dirty="0">
                <a:latin typeface="Arial" charset="0"/>
                <a:cs typeface="Arial" charset="0"/>
              </a:rPr>
              <a:t>usando imagens</a:t>
            </a:r>
          </a:p>
        </p:txBody>
      </p:sp>
    </p:spTree>
    <p:extLst>
      <p:ext uri="{BB962C8B-B14F-4D97-AF65-F5344CB8AC3E}">
        <p14:creationId xmlns:p14="http://schemas.microsoft.com/office/powerpoint/2010/main" val="24392663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Bibliografia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sp>
        <p:nvSpPr>
          <p:cNvPr id="18" name="Rectângulo 19">
            <a:extLst>
              <a:ext uri="{FF2B5EF4-FFF2-40B4-BE49-F238E27FC236}">
                <a16:creationId xmlns:a16="http://schemas.microsoft.com/office/drawing/2014/main" id="{CC873ECC-2D88-4A22-91F1-E738DF9BE5E9}"/>
              </a:ext>
            </a:extLst>
          </p:cNvPr>
          <p:cNvSpPr/>
          <p:nvPr/>
        </p:nvSpPr>
        <p:spPr>
          <a:xfrm>
            <a:off x="5535613" y="610184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>
                <a:highlight>
                  <a:srgbClr val="FFFF00"/>
                </a:highlight>
              </a:rPr>
              <a:t>ENGENHARIA INFORMÁTICA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698D1AFC-0FD6-4DFA-A381-805A758D4B1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047" y="81007"/>
            <a:ext cx="2689589" cy="668346"/>
          </a:xfrm>
          <a:prstGeom prst="rect">
            <a:avLst/>
          </a:prstGeom>
        </p:spPr>
      </p:pic>
      <p:sp>
        <p:nvSpPr>
          <p:cNvPr id="14" name="Text Box 19">
            <a:extLst>
              <a:ext uri="{FF2B5EF4-FFF2-40B4-BE49-F238E27FC236}">
                <a16:creationId xmlns:a16="http://schemas.microsoft.com/office/drawing/2014/main" id="{F916920E-C12B-4637-810C-A4B2E6C310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5946" y="1203170"/>
            <a:ext cx="8509454" cy="52419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171450" indent="-171450">
              <a:lnSpc>
                <a:spcPct val="150000"/>
              </a:lnSpc>
            </a:pPr>
            <a:r>
              <a:rPr lang="pt-PT" altLang="pt-PT" sz="1600" dirty="0">
                <a:cs typeface="Arial" panose="020B0604020202020204" pitchFamily="34" charset="0"/>
              </a:rPr>
              <a:t>Wandb : </a:t>
            </a:r>
            <a:r>
              <a:rPr lang="pt-PT" altLang="pt-PT" sz="1600" dirty="0">
                <a:cs typeface="Arial" panose="020B0604020202020204" pitchFamily="34" charset="0"/>
                <a:hlinkClick r:id="rId5"/>
              </a:rPr>
              <a:t>https://docs.wandb.ai/ref/python/</a:t>
            </a:r>
            <a:r>
              <a:rPr lang="pt-PT" altLang="pt-PT" sz="1600" dirty="0">
                <a:cs typeface="Arial" panose="020B0604020202020204" pitchFamily="34" charset="0"/>
              </a:rPr>
              <a:t> </a:t>
            </a:r>
          </a:p>
          <a:p>
            <a:pPr marL="171450" indent="-171450">
              <a:lnSpc>
                <a:spcPct val="150000"/>
              </a:lnSpc>
            </a:pPr>
            <a:r>
              <a:rPr lang="pt-PT" altLang="pt-PT" sz="1600" dirty="0">
                <a:cs typeface="Arial" panose="020B0604020202020204" pitchFamily="34" charset="0"/>
              </a:rPr>
              <a:t>Yolo: </a:t>
            </a:r>
            <a:r>
              <a:rPr lang="pt-PT" altLang="pt-PT" sz="1600" dirty="0">
                <a:cs typeface="Arial" panose="020B0604020202020204" pitchFamily="34" charset="0"/>
                <a:hlinkClick r:id="rId6"/>
              </a:rPr>
              <a:t>https://pjreddie.com/darknet/yolo/</a:t>
            </a:r>
            <a:r>
              <a:rPr lang="pt-PT" altLang="pt-PT" sz="1600" dirty="0">
                <a:cs typeface="Arial" panose="020B0604020202020204" pitchFamily="34" charset="0"/>
              </a:rPr>
              <a:t> </a:t>
            </a:r>
          </a:p>
          <a:p>
            <a:pPr marL="171450" indent="-171450">
              <a:lnSpc>
                <a:spcPct val="150000"/>
              </a:lnSpc>
            </a:pPr>
            <a:r>
              <a:rPr lang="pt-PT" altLang="pt-PT" sz="1600" dirty="0">
                <a:cs typeface="Arial" panose="020B0604020202020204" pitchFamily="34" charset="0"/>
              </a:rPr>
              <a:t>Darknet Yolo Files: </a:t>
            </a:r>
            <a:r>
              <a:rPr lang="pt-PT" altLang="pt-PT" sz="1600" dirty="0">
                <a:cs typeface="Arial" panose="020B0604020202020204" pitchFamily="34" charset="0"/>
                <a:hlinkClick r:id="rId7"/>
              </a:rPr>
              <a:t>https://github.com/pjreddie/darknet</a:t>
            </a:r>
            <a:r>
              <a:rPr lang="pt-PT" altLang="pt-PT" sz="1600" dirty="0">
                <a:cs typeface="Arial" panose="020B0604020202020204" pitchFamily="34" charset="0"/>
              </a:rPr>
              <a:t> </a:t>
            </a:r>
          </a:p>
          <a:p>
            <a:pPr marL="171450" indent="-171450">
              <a:lnSpc>
                <a:spcPct val="150000"/>
              </a:lnSpc>
            </a:pPr>
            <a:r>
              <a:rPr lang="pt-PT" altLang="pt-PT" sz="1600" dirty="0" err="1">
                <a:cs typeface="Arial" panose="020B0604020202020204" pitchFamily="34" charset="0"/>
              </a:rPr>
              <a:t>Threshold</a:t>
            </a:r>
            <a:r>
              <a:rPr lang="pt-PT" altLang="pt-PT" sz="1600" dirty="0">
                <a:cs typeface="Arial" panose="020B0604020202020204" pitchFamily="34" charset="0"/>
              </a:rPr>
              <a:t>: </a:t>
            </a:r>
            <a:r>
              <a:rPr lang="pt-PT" altLang="pt-PT" sz="1600" dirty="0">
                <a:cs typeface="Arial" panose="020B0604020202020204" pitchFamily="34" charset="0"/>
                <a:hlinkClick r:id="rId8"/>
              </a:rPr>
              <a:t>https://docs.opencv.org/3.4/db/d8e/tutorial_threshold.html</a:t>
            </a:r>
            <a:r>
              <a:rPr lang="pt-PT" altLang="pt-PT" sz="1600" dirty="0">
                <a:cs typeface="Arial" panose="020B0604020202020204" pitchFamily="34" charset="0"/>
              </a:rPr>
              <a:t> </a:t>
            </a:r>
          </a:p>
          <a:p>
            <a:pPr marL="171450" indent="-171450">
              <a:lnSpc>
                <a:spcPct val="150000"/>
              </a:lnSpc>
            </a:pPr>
            <a:r>
              <a:rPr lang="pt-PT" altLang="pt-PT" sz="1600" dirty="0">
                <a:cs typeface="Arial" panose="020B0604020202020204" pitchFamily="34" charset="0"/>
              </a:rPr>
              <a:t>Informação teórica sobre Yolo : </a:t>
            </a:r>
            <a:r>
              <a:rPr lang="pt-PT" altLang="pt-PT" sz="1600" dirty="0">
                <a:cs typeface="Arial" panose="020B0604020202020204" pitchFamily="34" charset="0"/>
                <a:hlinkClick r:id="rId9"/>
              </a:rPr>
              <a:t>https://livecodestream.dev/post/object-tracking-with-opencv/</a:t>
            </a:r>
            <a:r>
              <a:rPr lang="pt-PT" altLang="pt-PT" sz="1600" dirty="0">
                <a:cs typeface="Arial" panose="020B0604020202020204" pitchFamily="34" charset="0"/>
              </a:rPr>
              <a:t> </a:t>
            </a:r>
          </a:p>
          <a:p>
            <a:pPr marL="171450" indent="-171450">
              <a:lnSpc>
                <a:spcPct val="150000"/>
              </a:lnSpc>
            </a:pPr>
            <a:r>
              <a:rPr lang="pt-PT" altLang="pt-PT" sz="1600" dirty="0">
                <a:cs typeface="Arial" panose="020B0604020202020204" pitchFamily="34" charset="0"/>
              </a:rPr>
              <a:t>Implementação Yolo </a:t>
            </a:r>
            <a:r>
              <a:rPr lang="pt-PT" altLang="pt-PT" sz="1600" dirty="0" err="1">
                <a:cs typeface="Arial" panose="020B0604020202020204" pitchFamily="34" charset="0"/>
              </a:rPr>
              <a:t>Pytorch</a:t>
            </a:r>
            <a:r>
              <a:rPr lang="pt-PT" altLang="pt-PT" sz="1600" dirty="0">
                <a:cs typeface="Arial" panose="020B0604020202020204" pitchFamily="34" charset="0"/>
              </a:rPr>
              <a:t> : </a:t>
            </a:r>
            <a:r>
              <a:rPr lang="pt-PT" altLang="pt-PT" sz="1600" dirty="0">
                <a:cs typeface="Arial" panose="020B0604020202020204" pitchFamily="34" charset="0"/>
                <a:hlinkClick r:id="rId10"/>
              </a:rPr>
              <a:t>https://blog.paperspace.com/how-to-implement-a-yolo-object-detector-in-pytorch/</a:t>
            </a:r>
            <a:r>
              <a:rPr lang="pt-PT" altLang="pt-PT" sz="1600" dirty="0">
                <a:cs typeface="Arial" panose="020B0604020202020204" pitchFamily="34" charset="0"/>
              </a:rPr>
              <a:t> </a:t>
            </a:r>
          </a:p>
          <a:p>
            <a:pPr marL="171450" indent="-171450">
              <a:lnSpc>
                <a:spcPct val="150000"/>
              </a:lnSpc>
            </a:pPr>
            <a:r>
              <a:rPr lang="pt-PT" altLang="pt-PT" sz="1600" dirty="0">
                <a:cs typeface="Arial" panose="020B0604020202020204" pitchFamily="34" charset="0"/>
              </a:rPr>
              <a:t>Tutorial YOLO: </a:t>
            </a:r>
            <a:r>
              <a:rPr lang="pt-PT" altLang="pt-PT" sz="1600" dirty="0">
                <a:cs typeface="Arial" panose="020B0604020202020204" pitchFamily="34" charset="0"/>
                <a:hlinkClick r:id="rId11"/>
              </a:rPr>
              <a:t>https://opencv-tutorial.readthedocs.io/en/latest/yolo/yolo.html</a:t>
            </a:r>
            <a:r>
              <a:rPr lang="pt-PT" altLang="pt-PT" sz="1600" dirty="0">
                <a:cs typeface="Arial" panose="020B0604020202020204" pitchFamily="34" charset="0"/>
              </a:rPr>
              <a:t> </a:t>
            </a:r>
          </a:p>
          <a:p>
            <a:pPr marL="171450" indent="-171450">
              <a:lnSpc>
                <a:spcPct val="150000"/>
              </a:lnSpc>
            </a:pPr>
            <a:r>
              <a:rPr lang="pt-PT" altLang="pt-PT" sz="1600" dirty="0">
                <a:cs typeface="Arial" panose="020B0604020202020204" pitchFamily="34" charset="0"/>
              </a:rPr>
              <a:t>Implementação Yolo com </a:t>
            </a:r>
            <a:r>
              <a:rPr lang="pt-PT" altLang="pt-PT" sz="1600" dirty="0" err="1">
                <a:cs typeface="Arial" panose="020B0604020202020204" pitchFamily="34" charset="0"/>
              </a:rPr>
              <a:t>Keras</a:t>
            </a:r>
            <a:r>
              <a:rPr lang="pt-PT" altLang="pt-PT" sz="1600" dirty="0">
                <a:cs typeface="Arial" panose="020B0604020202020204" pitchFamily="34" charset="0"/>
              </a:rPr>
              <a:t> : </a:t>
            </a:r>
            <a:r>
              <a:rPr lang="pt-PT" altLang="pt-PT" sz="1600" dirty="0">
                <a:cs typeface="Arial" panose="020B0604020202020204" pitchFamily="34" charset="0"/>
                <a:hlinkClick r:id="rId12"/>
              </a:rPr>
              <a:t>https://machinelearningmastery.com/how-to-perform-object-detection-with-yolov3-in-keras/</a:t>
            </a:r>
            <a:r>
              <a:rPr lang="pt-PT" altLang="pt-PT" sz="1600" dirty="0">
                <a:cs typeface="Arial" panose="020B0604020202020204" pitchFamily="34" charset="0"/>
              </a:rPr>
              <a:t> </a:t>
            </a:r>
          </a:p>
          <a:p>
            <a:pPr marL="171450" indent="-171450">
              <a:lnSpc>
                <a:spcPct val="150000"/>
              </a:lnSpc>
            </a:pPr>
            <a:r>
              <a:rPr lang="pt-PT" altLang="pt-PT" sz="1600" dirty="0">
                <a:cs typeface="Arial" panose="020B0604020202020204" pitchFamily="34" charset="0"/>
              </a:rPr>
              <a:t>Implementação </a:t>
            </a:r>
            <a:r>
              <a:rPr lang="pt-PT" altLang="pt-PT" sz="1600" dirty="0" err="1">
                <a:cs typeface="Arial" panose="020B0604020202020204" pitchFamily="34" charset="0"/>
              </a:rPr>
              <a:t>OpenCV</a:t>
            </a:r>
            <a:r>
              <a:rPr lang="pt-PT" altLang="pt-PT" sz="1600" dirty="0">
                <a:cs typeface="Arial" panose="020B0604020202020204" pitchFamily="34" charset="0"/>
              </a:rPr>
              <a:t>: </a:t>
            </a:r>
            <a:r>
              <a:rPr lang="pt-PT" altLang="pt-PT" sz="1600" dirty="0">
                <a:cs typeface="Arial" panose="020B0604020202020204" pitchFamily="34" charset="0"/>
                <a:hlinkClick r:id="rId13"/>
              </a:rPr>
              <a:t>https://www.mygreatlearning.com/blog/yolo-object-detection-using-opencv/</a:t>
            </a:r>
            <a:r>
              <a:rPr lang="pt-PT" altLang="pt-PT" sz="1600" dirty="0">
                <a:cs typeface="Arial" panose="020B0604020202020204" pitchFamily="34" charset="0"/>
              </a:rPr>
              <a:t> </a:t>
            </a:r>
          </a:p>
        </p:txBody>
      </p:sp>
      <p:sp>
        <p:nvSpPr>
          <p:cNvPr id="15" name="Text Box 10">
            <a:extLst>
              <a:ext uri="{FF2B5EF4-FFF2-40B4-BE49-F238E27FC236}">
                <a16:creationId xmlns:a16="http://schemas.microsoft.com/office/drawing/2014/main" id="{2AE8AC60-74C9-4824-90A3-A23A5C2A3A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07A20E72-4407-4F3E-98C6-99518A20CF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28</a:t>
            </a:fld>
            <a:r>
              <a:rPr lang="pt-PT" sz="1000" dirty="0"/>
              <a:t> -</a:t>
            </a: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AED8EEE7-4A6C-417E-A3EF-6BF0EA2102A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sp>
        <p:nvSpPr>
          <p:cNvPr id="19" name="Subtítulo 2">
            <a:extLst>
              <a:ext uri="{FF2B5EF4-FFF2-40B4-BE49-F238E27FC236}">
                <a16:creationId xmlns:a16="http://schemas.microsoft.com/office/drawing/2014/main" id="{18C9A691-8CD2-4B06-B51B-700E27ED2FF7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@2023, 20749 – BASILIO BARBOSA 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INTELIGÊNCIA ARTIFICIAL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2022/2023 </a:t>
            </a:r>
            <a:endParaRPr lang="pt-PT" sz="900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3E33BC33-E477-4247-B106-480F5560B061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30D75DF5-51C6-017E-70C7-AACE9F78B5F4}"/>
              </a:ext>
            </a:extLst>
          </p:cNvPr>
          <p:cNvSpPr txBox="1"/>
          <p:nvPr/>
        </p:nvSpPr>
        <p:spPr>
          <a:xfrm>
            <a:off x="3718605" y="603876"/>
            <a:ext cx="463333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200" b="1" dirty="0">
                <a:latin typeface="Arial" charset="0"/>
                <a:cs typeface="Arial" charset="0"/>
              </a:rPr>
              <a:t>Classificação, Reconhecimento, Aglomeração</a:t>
            </a:r>
          </a:p>
          <a:p>
            <a:r>
              <a:rPr lang="pt-PT" sz="1200" b="1" dirty="0">
                <a:latin typeface="Arial" charset="0"/>
                <a:cs typeface="Arial" charset="0"/>
              </a:rPr>
              <a:t>usando imagens</a:t>
            </a:r>
          </a:p>
        </p:txBody>
      </p:sp>
    </p:spTree>
    <p:extLst>
      <p:ext uri="{BB962C8B-B14F-4D97-AF65-F5344CB8AC3E}">
        <p14:creationId xmlns:p14="http://schemas.microsoft.com/office/powerpoint/2010/main" val="36904798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2000250" y="5867400"/>
            <a:ext cx="5143500" cy="489738"/>
          </a:xfrm>
        </p:spPr>
        <p:txBody>
          <a:bodyPr>
            <a:normAutofit/>
          </a:bodyPr>
          <a:lstStyle/>
          <a:p>
            <a:r>
              <a:rPr lang="pt-PT" sz="1500" dirty="0" err="1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www.ipvc.pt</a:t>
            </a:r>
            <a:endParaRPr lang="pt-PT" sz="15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606" y="3409950"/>
            <a:ext cx="4048787" cy="100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2599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Ambiente de Trabalho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sp>
        <p:nvSpPr>
          <p:cNvPr id="18" name="Rectângulo 19">
            <a:extLst>
              <a:ext uri="{FF2B5EF4-FFF2-40B4-BE49-F238E27FC236}">
                <a16:creationId xmlns:a16="http://schemas.microsoft.com/office/drawing/2014/main" id="{CC873ECC-2D88-4A22-91F1-E738DF9BE5E9}"/>
              </a:ext>
            </a:extLst>
          </p:cNvPr>
          <p:cNvSpPr/>
          <p:nvPr/>
        </p:nvSpPr>
        <p:spPr>
          <a:xfrm>
            <a:off x="5535613" y="610184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>
                <a:highlight>
                  <a:srgbClr val="FFFF00"/>
                </a:highlight>
              </a:rPr>
              <a:t>ENGENHARIA INFORMÁTICA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698D1AFC-0FD6-4DFA-A381-805A758D4B1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047" y="81007"/>
            <a:ext cx="2689589" cy="668346"/>
          </a:xfrm>
          <a:prstGeom prst="rect">
            <a:avLst/>
          </a:prstGeom>
        </p:spPr>
      </p:pic>
      <p:sp>
        <p:nvSpPr>
          <p:cNvPr id="14" name="Text Box 19">
            <a:extLst>
              <a:ext uri="{FF2B5EF4-FFF2-40B4-BE49-F238E27FC236}">
                <a16:creationId xmlns:a16="http://schemas.microsoft.com/office/drawing/2014/main" id="{F916920E-C12B-4637-810C-A4B2E6C310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5946" y="1203170"/>
            <a:ext cx="8509454" cy="2311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171450" indent="-171450">
              <a:lnSpc>
                <a:spcPct val="150000"/>
              </a:lnSpc>
            </a:pPr>
            <a:r>
              <a:rPr lang="pt-PT" altLang="pt-PT" sz="1600" dirty="0">
                <a:cs typeface="Arial" panose="020B0604020202020204" pitchFamily="34" charset="0"/>
              </a:rPr>
              <a:t>O </a:t>
            </a:r>
            <a:r>
              <a:rPr lang="pt-PT" altLang="pt-PT" sz="1600" b="1" dirty="0">
                <a:cs typeface="Arial" panose="020B0604020202020204" pitchFamily="34" charset="0"/>
              </a:rPr>
              <a:t>YOLO</a:t>
            </a:r>
            <a:r>
              <a:rPr lang="pt-PT" altLang="pt-PT" sz="1600" dirty="0">
                <a:cs typeface="Arial" panose="020B0604020202020204" pitchFamily="34" charset="0"/>
              </a:rPr>
              <a:t>(You Only Look Once) é um algoritmo de </a:t>
            </a:r>
            <a:r>
              <a:rPr lang="pt-PT" altLang="pt-PT" sz="1600" b="1" dirty="0">
                <a:cs typeface="Arial" panose="020B0604020202020204" pitchFamily="34" charset="0"/>
              </a:rPr>
              <a:t>Deep Learning</a:t>
            </a:r>
            <a:r>
              <a:rPr lang="pt-PT" altLang="pt-PT" sz="1600" dirty="0">
                <a:cs typeface="Arial" panose="020B0604020202020204" pitchFamily="34" charset="0"/>
              </a:rPr>
              <a:t> responsável por </a:t>
            </a:r>
            <a:r>
              <a:rPr lang="pt-PT" altLang="pt-PT" sz="1600" b="1" dirty="0">
                <a:cs typeface="Arial" panose="020B0604020202020204" pitchFamily="34" charset="0"/>
              </a:rPr>
              <a:t>detetar</a:t>
            </a:r>
            <a:r>
              <a:rPr lang="pt-PT" altLang="pt-PT" sz="1600" dirty="0">
                <a:cs typeface="Arial" panose="020B0604020202020204" pitchFamily="34" charset="0"/>
              </a:rPr>
              <a:t> e </a:t>
            </a:r>
            <a:r>
              <a:rPr lang="pt-PT" altLang="pt-PT" sz="1600" b="1" dirty="0">
                <a:cs typeface="Arial" panose="020B0604020202020204" pitchFamily="34" charset="0"/>
              </a:rPr>
              <a:t>reconhecer</a:t>
            </a:r>
            <a:r>
              <a:rPr lang="pt-PT" altLang="pt-PT" sz="1600" dirty="0">
                <a:cs typeface="Arial" panose="020B0604020202020204" pitchFamily="34" charset="0"/>
              </a:rPr>
              <a:t> vários </a:t>
            </a:r>
            <a:r>
              <a:rPr lang="pt-PT" altLang="pt-PT" sz="1600" b="1" dirty="0">
                <a:cs typeface="Arial" panose="020B0604020202020204" pitchFamily="34" charset="0"/>
              </a:rPr>
              <a:t>objetos</a:t>
            </a:r>
            <a:r>
              <a:rPr lang="pt-PT" altLang="pt-PT" sz="1600" dirty="0">
                <a:cs typeface="Arial" panose="020B0604020202020204" pitchFamily="34" charset="0"/>
              </a:rPr>
              <a:t> numa </a:t>
            </a:r>
            <a:r>
              <a:rPr lang="pt-PT" altLang="pt-PT" sz="1600" b="1" dirty="0">
                <a:cs typeface="Arial" panose="020B0604020202020204" pitchFamily="34" charset="0"/>
              </a:rPr>
              <a:t>imagem</a:t>
            </a:r>
            <a:r>
              <a:rPr lang="pt-PT" altLang="pt-PT" sz="1600" dirty="0">
                <a:cs typeface="Arial" panose="020B0604020202020204" pitchFamily="34" charset="0"/>
              </a:rPr>
              <a:t> em </a:t>
            </a:r>
            <a:r>
              <a:rPr lang="pt-PT" altLang="pt-PT" sz="1600" b="1" dirty="0">
                <a:cs typeface="Arial" panose="020B0604020202020204" pitchFamily="34" charset="0"/>
              </a:rPr>
              <a:t>tempo</a:t>
            </a:r>
            <a:r>
              <a:rPr lang="pt-PT" altLang="pt-PT" sz="1600" dirty="0">
                <a:cs typeface="Arial" panose="020B0604020202020204" pitchFamily="34" charset="0"/>
              </a:rPr>
              <a:t> </a:t>
            </a:r>
            <a:r>
              <a:rPr lang="pt-PT" altLang="pt-PT" sz="1600" b="1" dirty="0">
                <a:cs typeface="Arial" panose="020B0604020202020204" pitchFamily="34" charset="0"/>
              </a:rPr>
              <a:t>real</a:t>
            </a:r>
            <a:r>
              <a:rPr lang="pt-PT" altLang="pt-PT" sz="1600" dirty="0">
                <a:cs typeface="Arial" panose="020B0604020202020204" pitchFamily="34" charset="0"/>
              </a:rPr>
              <a:t>. Este aplica </a:t>
            </a:r>
            <a:r>
              <a:rPr lang="pt-PT" altLang="pt-PT" sz="1600" b="1" dirty="0">
                <a:cs typeface="Arial" panose="020B0604020202020204" pitchFamily="34" charset="0"/>
              </a:rPr>
              <a:t>redes neuronais convolucionais</a:t>
            </a:r>
            <a:r>
              <a:rPr lang="pt-PT" altLang="pt-PT" sz="1600" dirty="0">
                <a:cs typeface="Arial" panose="020B0604020202020204" pitchFamily="34" charset="0"/>
              </a:rPr>
              <a:t> na imagem completa para prever as caixas delimitadoras e as respetivas probabilidades,</a:t>
            </a:r>
            <a:r>
              <a:rPr lang="pt-PT" altLang="pt-PT" sz="1600" b="1" dirty="0">
                <a:cs typeface="Arial" panose="020B0604020202020204" pitchFamily="34" charset="0"/>
              </a:rPr>
              <a:t> </a:t>
            </a:r>
            <a:r>
              <a:rPr lang="pt-PT" altLang="pt-PT" sz="1600" dirty="0">
                <a:cs typeface="Arial" panose="020B0604020202020204" pitchFamily="34" charset="0"/>
              </a:rPr>
              <a:t>feita numa única </a:t>
            </a:r>
            <a:r>
              <a:rPr lang="pt-PT" altLang="pt-PT" sz="1600" b="1" dirty="0">
                <a:cs typeface="Arial" panose="020B0604020202020204" pitchFamily="34" charset="0"/>
              </a:rPr>
              <a:t>execução</a:t>
            </a:r>
            <a:r>
              <a:rPr lang="pt-PT" altLang="pt-PT" sz="1600" dirty="0">
                <a:cs typeface="Arial" panose="020B0604020202020204" pitchFamily="34" charset="0"/>
              </a:rPr>
              <a:t>.</a:t>
            </a:r>
          </a:p>
          <a:p>
            <a:pPr marL="171450" indent="-171450">
              <a:lnSpc>
                <a:spcPct val="150000"/>
              </a:lnSpc>
            </a:pPr>
            <a:r>
              <a:rPr lang="pt-PT" altLang="pt-PT" sz="1600" dirty="0">
                <a:cs typeface="Arial" panose="020B0604020202020204" pitchFamily="34" charset="0"/>
              </a:rPr>
              <a:t>Esta abordagem é diferente da tradicional família de algoritmos </a:t>
            </a:r>
            <a:r>
              <a:rPr lang="pt-PT" altLang="pt-PT" sz="1600" b="1" dirty="0">
                <a:cs typeface="Arial" panose="020B0604020202020204" pitchFamily="34" charset="0"/>
              </a:rPr>
              <a:t>R-CNN</a:t>
            </a:r>
            <a:r>
              <a:rPr lang="pt-PT" altLang="pt-PT" sz="1600" dirty="0">
                <a:cs typeface="Arial" panose="020B0604020202020204" pitchFamily="34" charset="0"/>
              </a:rPr>
              <a:t>(Region based Convolutional Neural Networks) que usa regiões para localizar objetos em imagens.</a:t>
            </a:r>
          </a:p>
        </p:txBody>
      </p:sp>
      <p:sp>
        <p:nvSpPr>
          <p:cNvPr id="15" name="Text Box 10">
            <a:extLst>
              <a:ext uri="{FF2B5EF4-FFF2-40B4-BE49-F238E27FC236}">
                <a16:creationId xmlns:a16="http://schemas.microsoft.com/office/drawing/2014/main" id="{2AE8AC60-74C9-4824-90A3-A23A5C2A3A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07A20E72-4407-4F3E-98C6-99518A20CF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3</a:t>
            </a:fld>
            <a:r>
              <a:rPr lang="pt-PT" sz="1000" dirty="0"/>
              <a:t> -</a:t>
            </a: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AED8EEE7-4A6C-417E-A3EF-6BF0EA2102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sp>
        <p:nvSpPr>
          <p:cNvPr id="19" name="Subtítulo 2">
            <a:extLst>
              <a:ext uri="{FF2B5EF4-FFF2-40B4-BE49-F238E27FC236}">
                <a16:creationId xmlns:a16="http://schemas.microsoft.com/office/drawing/2014/main" id="{18C9A691-8CD2-4B06-B51B-700E27ED2FF7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@2023, 20749 – BASILIO BARBOSA 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INTELIGÊNCIA ARTIFICIAL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2022/2023 </a:t>
            </a:r>
            <a:endParaRPr lang="pt-PT" sz="900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3E33BC33-E477-4247-B106-480F5560B06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982E0358-2B67-1688-EDE9-BFF51A0661D5}"/>
              </a:ext>
            </a:extLst>
          </p:cNvPr>
          <p:cNvSpPr txBox="1"/>
          <p:nvPr/>
        </p:nvSpPr>
        <p:spPr>
          <a:xfrm>
            <a:off x="3718605" y="603876"/>
            <a:ext cx="463333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200" b="1" dirty="0">
                <a:latin typeface="Arial" charset="0"/>
                <a:cs typeface="Arial" charset="0"/>
              </a:rPr>
              <a:t>Classificação, Reconhecimento, Aglomeração</a:t>
            </a:r>
          </a:p>
          <a:p>
            <a:r>
              <a:rPr lang="pt-PT" sz="1200" b="1" dirty="0">
                <a:latin typeface="Arial" charset="0"/>
                <a:cs typeface="Arial" charset="0"/>
              </a:rPr>
              <a:t>usando imagens</a:t>
            </a:r>
          </a:p>
        </p:txBody>
      </p:sp>
      <p:pic>
        <p:nvPicPr>
          <p:cNvPr id="1028" name="Picture 4" descr="GitHub - goktug97/PyYOLO: Easy to use Python wrapper for YOLO Real-Time  Object Detection Library">
            <a:extLst>
              <a:ext uri="{FF2B5EF4-FFF2-40B4-BE49-F238E27FC236}">
                <a16:creationId xmlns:a16="http://schemas.microsoft.com/office/drawing/2014/main" id="{20BDF79F-776B-F87F-8113-2B001631E9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1860" y="4623081"/>
            <a:ext cx="3526576" cy="1736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93301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Ambiente de Trabalho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sp>
        <p:nvSpPr>
          <p:cNvPr id="18" name="Rectângulo 19">
            <a:extLst>
              <a:ext uri="{FF2B5EF4-FFF2-40B4-BE49-F238E27FC236}">
                <a16:creationId xmlns:a16="http://schemas.microsoft.com/office/drawing/2014/main" id="{CC873ECC-2D88-4A22-91F1-E738DF9BE5E9}"/>
              </a:ext>
            </a:extLst>
          </p:cNvPr>
          <p:cNvSpPr/>
          <p:nvPr/>
        </p:nvSpPr>
        <p:spPr>
          <a:xfrm>
            <a:off x="5535613" y="610184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>
                <a:highlight>
                  <a:srgbClr val="FFFF00"/>
                </a:highlight>
              </a:rPr>
              <a:t>ENGENHARIA INFORMÁTICA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698D1AFC-0FD6-4DFA-A381-805A758D4B1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047" y="81007"/>
            <a:ext cx="2689589" cy="668346"/>
          </a:xfrm>
          <a:prstGeom prst="rect">
            <a:avLst/>
          </a:prstGeom>
        </p:spPr>
      </p:pic>
      <p:sp>
        <p:nvSpPr>
          <p:cNvPr id="14" name="Text Box 19">
            <a:extLst>
              <a:ext uri="{FF2B5EF4-FFF2-40B4-BE49-F238E27FC236}">
                <a16:creationId xmlns:a16="http://schemas.microsoft.com/office/drawing/2014/main" id="{F916920E-C12B-4637-810C-A4B2E6C310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5946" y="1203170"/>
            <a:ext cx="8509454" cy="36661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171450" indent="-171450">
              <a:lnSpc>
                <a:spcPct val="150000"/>
              </a:lnSpc>
            </a:pPr>
            <a:r>
              <a:rPr lang="pt-PT" altLang="pt-PT" sz="1600" dirty="0">
                <a:cs typeface="Arial" panose="020B0604020202020204" pitchFamily="34" charset="0"/>
              </a:rPr>
              <a:t>Este algoritmo pode ser usado em </a:t>
            </a:r>
            <a:r>
              <a:rPr lang="pt-PT" altLang="pt-PT" sz="1600" b="1" dirty="0" err="1">
                <a:cs typeface="Arial" panose="020B0604020202020204" pitchFamily="34" charset="0"/>
              </a:rPr>
              <a:t>framework’s</a:t>
            </a:r>
            <a:r>
              <a:rPr lang="pt-PT" altLang="pt-PT" sz="1600" dirty="0">
                <a:cs typeface="Arial" panose="020B0604020202020204" pitchFamily="34" charset="0"/>
              </a:rPr>
              <a:t> tais como:</a:t>
            </a:r>
          </a:p>
          <a:p>
            <a:pPr marL="285750" indent="-285750">
              <a:lnSpc>
                <a:spcPct val="150000"/>
              </a:lnSpc>
              <a:buClr>
                <a:schemeClr val="accent2"/>
              </a:buClr>
              <a:buFont typeface="Wingdings" panose="05000000000000000000" pitchFamily="2" charset="2"/>
              <a:buChar char="Ø"/>
            </a:pPr>
            <a:r>
              <a:rPr lang="pt-PT" altLang="pt-PT" sz="1600" b="1" dirty="0">
                <a:cs typeface="Arial" panose="020B0604020202020204" pitchFamily="34" charset="0"/>
              </a:rPr>
              <a:t>Darknet</a:t>
            </a:r>
          </a:p>
          <a:p>
            <a:pPr marL="285750" indent="-285750">
              <a:lnSpc>
                <a:spcPct val="150000"/>
              </a:lnSpc>
              <a:buClr>
                <a:schemeClr val="accent2"/>
              </a:buClr>
              <a:buFont typeface="Wingdings" panose="05000000000000000000" pitchFamily="2" charset="2"/>
              <a:buChar char="Ø"/>
            </a:pPr>
            <a:r>
              <a:rPr lang="pt-PT" altLang="pt-PT" sz="1600" b="1" dirty="0" err="1">
                <a:cs typeface="Arial" panose="020B0604020202020204" pitchFamily="34" charset="0"/>
              </a:rPr>
              <a:t>Darkflow</a:t>
            </a:r>
            <a:r>
              <a:rPr lang="pt-PT" altLang="pt-PT" sz="1600" dirty="0">
                <a:cs typeface="Arial" panose="020B0604020202020204" pitchFamily="34" charset="0"/>
              </a:rPr>
              <a:t>(adaptação do darknet para o </a:t>
            </a:r>
            <a:r>
              <a:rPr lang="pt-PT" altLang="pt-PT" sz="1600" b="1" dirty="0" err="1">
                <a:cs typeface="Arial" panose="020B0604020202020204" pitchFamily="34" charset="0"/>
              </a:rPr>
              <a:t>Tensorflow</a:t>
            </a:r>
            <a:r>
              <a:rPr lang="pt-PT" altLang="pt-PT" sz="1600" dirty="0">
                <a:cs typeface="Arial" panose="020B0604020202020204" pitchFamily="34" charset="0"/>
              </a:rPr>
              <a:t>)</a:t>
            </a:r>
          </a:p>
          <a:p>
            <a:pPr marL="285750" indent="-285750">
              <a:lnSpc>
                <a:spcPct val="150000"/>
              </a:lnSpc>
              <a:buClr>
                <a:schemeClr val="accent2"/>
              </a:buClr>
              <a:buFont typeface="Wingdings" panose="05000000000000000000" pitchFamily="2" charset="2"/>
              <a:buChar char="Ø"/>
            </a:pPr>
            <a:r>
              <a:rPr lang="pt-PT" altLang="pt-PT" sz="1600" b="1" dirty="0" err="1">
                <a:cs typeface="Arial" panose="020B0604020202020204" pitchFamily="34" charset="0"/>
              </a:rPr>
              <a:t>OpenCV</a:t>
            </a:r>
            <a:endParaRPr lang="pt-PT" altLang="pt-PT" sz="1600" b="1" dirty="0">
              <a:cs typeface="Arial" panose="020B0604020202020204" pitchFamily="34" charset="0"/>
            </a:endParaRPr>
          </a:p>
          <a:p>
            <a:pPr marL="171450" indent="-171450">
              <a:lnSpc>
                <a:spcPct val="150000"/>
              </a:lnSpc>
            </a:pPr>
            <a:r>
              <a:rPr lang="pt-PT" altLang="pt-PT" sz="1600" dirty="0">
                <a:cs typeface="Arial" panose="020B0604020202020204" pitchFamily="34" charset="0"/>
              </a:rPr>
              <a:t>O </a:t>
            </a:r>
            <a:r>
              <a:rPr lang="pt-PT" altLang="pt-PT" sz="1600" b="1" dirty="0" err="1">
                <a:cs typeface="Arial" panose="020B0604020202020204" pitchFamily="34" charset="0"/>
              </a:rPr>
              <a:t>OpenCV</a:t>
            </a:r>
            <a:r>
              <a:rPr lang="pt-PT" altLang="pt-PT" sz="1600" dirty="0">
                <a:cs typeface="Arial" panose="020B0604020202020204" pitchFamily="34" charset="0"/>
              </a:rPr>
              <a:t> é uma biblioteca de código aberto para </a:t>
            </a:r>
            <a:r>
              <a:rPr lang="pt-PT" altLang="pt-PT" sz="1600" b="1" dirty="0">
                <a:cs typeface="Arial" panose="020B0604020202020204" pitchFamily="34" charset="0"/>
              </a:rPr>
              <a:t>visão computacional</a:t>
            </a:r>
            <a:r>
              <a:rPr lang="pt-PT" altLang="pt-PT" sz="1600" dirty="0">
                <a:cs typeface="Arial" panose="020B0604020202020204" pitchFamily="34" charset="0"/>
              </a:rPr>
              <a:t>, </a:t>
            </a:r>
            <a:r>
              <a:rPr lang="pt-PT" altLang="pt-PT" sz="1600" b="1" dirty="0">
                <a:cs typeface="Arial" panose="020B0604020202020204" pitchFamily="34" charset="0"/>
              </a:rPr>
              <a:t>aprendizagem</a:t>
            </a:r>
            <a:r>
              <a:rPr lang="pt-PT" altLang="pt-PT" sz="1600" dirty="0">
                <a:cs typeface="Arial" panose="020B0604020202020204" pitchFamily="34" charset="0"/>
              </a:rPr>
              <a:t> </a:t>
            </a:r>
            <a:r>
              <a:rPr lang="pt-PT" altLang="pt-PT" sz="1600" b="1" dirty="0">
                <a:cs typeface="Arial" panose="020B0604020202020204" pitchFamily="34" charset="0"/>
              </a:rPr>
              <a:t>máquina</a:t>
            </a:r>
            <a:r>
              <a:rPr lang="pt-PT" altLang="pt-PT" sz="1600" dirty="0">
                <a:cs typeface="Arial" panose="020B0604020202020204" pitchFamily="34" charset="0"/>
              </a:rPr>
              <a:t> e </a:t>
            </a:r>
            <a:r>
              <a:rPr lang="pt-PT" altLang="pt-PT" sz="1600" b="1" dirty="0">
                <a:cs typeface="Arial" panose="020B0604020202020204" pitchFamily="34" charset="0"/>
              </a:rPr>
              <a:t>processamento</a:t>
            </a:r>
            <a:r>
              <a:rPr lang="pt-PT" altLang="pt-PT" sz="1600" dirty="0">
                <a:cs typeface="Arial" panose="020B0604020202020204" pitchFamily="34" charset="0"/>
              </a:rPr>
              <a:t> de </a:t>
            </a:r>
            <a:r>
              <a:rPr lang="pt-PT" altLang="pt-PT" sz="1600" b="1" dirty="0">
                <a:cs typeface="Arial" panose="020B0604020202020204" pitchFamily="34" charset="0"/>
              </a:rPr>
              <a:t>imagens</a:t>
            </a:r>
            <a:r>
              <a:rPr lang="pt-PT" altLang="pt-PT" sz="1600" dirty="0">
                <a:cs typeface="Arial" panose="020B0604020202020204" pitchFamily="34" charset="0"/>
              </a:rPr>
              <a:t> e </a:t>
            </a:r>
            <a:r>
              <a:rPr lang="pt-PT" altLang="pt-PT" sz="1600" b="1" dirty="0">
                <a:cs typeface="Arial" panose="020B0604020202020204" pitchFamily="34" charset="0"/>
              </a:rPr>
              <a:t>vídeos</a:t>
            </a:r>
            <a:r>
              <a:rPr lang="pt-PT" altLang="pt-PT" sz="1600" dirty="0">
                <a:cs typeface="Arial" panose="020B0604020202020204" pitchFamily="34" charset="0"/>
              </a:rPr>
              <a:t> identificando objetos, rostos, caligrafia etc. Suporta linguagens de programação tais como: </a:t>
            </a:r>
            <a:r>
              <a:rPr lang="pt-PT" altLang="pt-PT" sz="1600" b="1" dirty="0">
                <a:cs typeface="Arial" panose="020B0604020202020204" pitchFamily="34" charset="0"/>
              </a:rPr>
              <a:t>Python</a:t>
            </a:r>
            <a:r>
              <a:rPr lang="pt-PT" altLang="pt-PT" sz="1600" dirty="0">
                <a:cs typeface="Arial" panose="020B0604020202020204" pitchFamily="34" charset="0"/>
              </a:rPr>
              <a:t>, C++ e Java.</a:t>
            </a:r>
          </a:p>
          <a:p>
            <a:pPr marL="171450" indent="-171450">
              <a:lnSpc>
                <a:spcPct val="150000"/>
              </a:lnSpc>
            </a:pPr>
            <a:r>
              <a:rPr lang="pt-PT" altLang="pt-PT" sz="1600" dirty="0">
                <a:cs typeface="Arial" panose="020B0604020202020204" pitchFamily="34" charset="0"/>
              </a:rPr>
              <a:t>Pode ser integrado com a biblioteca </a:t>
            </a:r>
            <a:r>
              <a:rPr lang="pt-PT" altLang="pt-PT" sz="1600" b="1" dirty="0">
                <a:cs typeface="Arial" panose="020B0604020202020204" pitchFamily="34" charset="0"/>
              </a:rPr>
              <a:t>Numpy</a:t>
            </a:r>
            <a:r>
              <a:rPr lang="pt-PT" altLang="pt-PT" sz="1600" dirty="0">
                <a:cs typeface="Arial" panose="020B0604020202020204" pitchFamily="34" charset="0"/>
              </a:rPr>
              <a:t>, que é otimizada para operações numéricas.</a:t>
            </a:r>
            <a:endParaRPr lang="pt-PT" altLang="pt-PT" sz="1600" b="1" dirty="0">
              <a:cs typeface="Arial" panose="020B0604020202020204" pitchFamily="34" charset="0"/>
            </a:endParaRPr>
          </a:p>
          <a:p>
            <a:pPr marL="171450" indent="-171450">
              <a:lnSpc>
                <a:spcPct val="150000"/>
              </a:lnSpc>
            </a:pPr>
            <a:endParaRPr lang="pt-PT" altLang="pt-PT" sz="1600" b="1" dirty="0">
              <a:cs typeface="Arial" panose="020B0604020202020204" pitchFamily="34" charset="0"/>
            </a:endParaRPr>
          </a:p>
        </p:txBody>
      </p:sp>
      <p:sp>
        <p:nvSpPr>
          <p:cNvPr id="15" name="Text Box 10">
            <a:extLst>
              <a:ext uri="{FF2B5EF4-FFF2-40B4-BE49-F238E27FC236}">
                <a16:creationId xmlns:a16="http://schemas.microsoft.com/office/drawing/2014/main" id="{2AE8AC60-74C9-4824-90A3-A23A5C2A3A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07A20E72-4407-4F3E-98C6-99518A20CF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4</a:t>
            </a:fld>
            <a:r>
              <a:rPr lang="pt-PT" sz="1000" dirty="0"/>
              <a:t> -</a:t>
            </a: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AED8EEE7-4A6C-417E-A3EF-6BF0EA2102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sp>
        <p:nvSpPr>
          <p:cNvPr id="19" name="Subtítulo 2">
            <a:extLst>
              <a:ext uri="{FF2B5EF4-FFF2-40B4-BE49-F238E27FC236}">
                <a16:creationId xmlns:a16="http://schemas.microsoft.com/office/drawing/2014/main" id="{18C9A691-8CD2-4B06-B51B-700E27ED2FF7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@2023, 20749 – BASILIO BARBOSA 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INTELIGÊNCIA ARTIFICIAL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2022/2023 </a:t>
            </a:r>
            <a:endParaRPr lang="pt-PT" sz="900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3E33BC33-E477-4247-B106-480F5560B06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03763B30-4CBA-8BA0-D93E-75A10E68D349}"/>
              </a:ext>
            </a:extLst>
          </p:cNvPr>
          <p:cNvSpPr txBox="1"/>
          <p:nvPr/>
        </p:nvSpPr>
        <p:spPr>
          <a:xfrm>
            <a:off x="3718605" y="603876"/>
            <a:ext cx="463333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200" b="1" dirty="0">
                <a:latin typeface="Arial" charset="0"/>
                <a:cs typeface="Arial" charset="0"/>
              </a:rPr>
              <a:t>Classificação, Reconhecimento, Aglomeração</a:t>
            </a:r>
          </a:p>
          <a:p>
            <a:r>
              <a:rPr lang="pt-PT" sz="1200" b="1" dirty="0">
                <a:latin typeface="Arial" charset="0"/>
                <a:cs typeface="Arial" charset="0"/>
              </a:rPr>
              <a:t>usando imagens</a:t>
            </a:r>
          </a:p>
        </p:txBody>
      </p:sp>
      <p:pic>
        <p:nvPicPr>
          <p:cNvPr id="4" name="Picture 2" descr="OpenCV-Python Is Now An Official OpenCV Project - OpenCV">
            <a:extLst>
              <a:ext uri="{FF2B5EF4-FFF2-40B4-BE49-F238E27FC236}">
                <a16:creationId xmlns:a16="http://schemas.microsoft.com/office/drawing/2014/main" id="{06F70BF0-4D55-02CD-73FE-8B3077F738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00" t="16477" r="8662" b="18414"/>
          <a:stretch/>
        </p:blipFill>
        <p:spPr bwMode="auto">
          <a:xfrm>
            <a:off x="2374454" y="4576076"/>
            <a:ext cx="4395091" cy="1671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86604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Instalações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sp>
        <p:nvSpPr>
          <p:cNvPr id="18" name="Rectângulo 19">
            <a:extLst>
              <a:ext uri="{FF2B5EF4-FFF2-40B4-BE49-F238E27FC236}">
                <a16:creationId xmlns:a16="http://schemas.microsoft.com/office/drawing/2014/main" id="{CC873ECC-2D88-4A22-91F1-E738DF9BE5E9}"/>
              </a:ext>
            </a:extLst>
          </p:cNvPr>
          <p:cNvSpPr/>
          <p:nvPr/>
        </p:nvSpPr>
        <p:spPr>
          <a:xfrm>
            <a:off x="5535613" y="610184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>
                <a:highlight>
                  <a:srgbClr val="FFFF00"/>
                </a:highlight>
              </a:rPr>
              <a:t>ENGENHARIA INFORMÁTICA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698D1AFC-0FD6-4DFA-A381-805A758D4B1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047" y="81007"/>
            <a:ext cx="2689589" cy="668346"/>
          </a:xfrm>
          <a:prstGeom prst="rect">
            <a:avLst/>
          </a:prstGeom>
        </p:spPr>
      </p:pic>
      <p:sp>
        <p:nvSpPr>
          <p:cNvPr id="14" name="Text Box 19">
            <a:extLst>
              <a:ext uri="{FF2B5EF4-FFF2-40B4-BE49-F238E27FC236}">
                <a16:creationId xmlns:a16="http://schemas.microsoft.com/office/drawing/2014/main" id="{F916920E-C12B-4637-810C-A4B2E6C310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5946" y="1203170"/>
            <a:ext cx="8509454" cy="115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171450" indent="-171450">
              <a:lnSpc>
                <a:spcPct val="150000"/>
              </a:lnSpc>
            </a:pPr>
            <a:r>
              <a:rPr lang="pt-PT" altLang="pt-PT" sz="1600" dirty="0">
                <a:cs typeface="Arial" panose="020B0604020202020204" pitchFamily="34" charset="0"/>
              </a:rPr>
              <a:t>Seguidamente foram feitas as instalações para a execução do código, das quais temos </a:t>
            </a:r>
            <a:r>
              <a:rPr lang="pt-PT" altLang="pt-PT" sz="1600" b="1" dirty="0">
                <a:cs typeface="Arial" panose="020B0604020202020204" pitchFamily="34" charset="0"/>
              </a:rPr>
              <a:t>‘opencv-python’</a:t>
            </a:r>
            <a:r>
              <a:rPr lang="pt-PT" altLang="pt-PT" sz="1600" dirty="0">
                <a:cs typeface="Arial" panose="020B0604020202020204" pitchFamily="34" charset="0"/>
              </a:rPr>
              <a:t> e </a:t>
            </a:r>
            <a:r>
              <a:rPr lang="pt-PT" altLang="pt-PT" sz="1600" b="1" dirty="0">
                <a:cs typeface="Arial" panose="020B0604020202020204" pitchFamily="34" charset="0"/>
              </a:rPr>
              <a:t>‘wandb’</a:t>
            </a:r>
            <a:r>
              <a:rPr lang="pt-PT" altLang="pt-PT" sz="1600" dirty="0">
                <a:cs typeface="Arial" panose="020B0604020202020204" pitchFamily="34" charset="0"/>
              </a:rPr>
              <a:t>. </a:t>
            </a:r>
            <a:r>
              <a:rPr lang="pt-PT" altLang="pt-PT" sz="1600" b="1" dirty="0">
                <a:cs typeface="Arial" panose="020B0604020202020204" pitchFamily="34" charset="0"/>
              </a:rPr>
              <a:t>Wandb</a:t>
            </a:r>
            <a:r>
              <a:rPr lang="pt-PT" altLang="pt-PT" sz="1600" dirty="0">
                <a:cs typeface="Arial" panose="020B0604020202020204" pitchFamily="34" charset="0"/>
              </a:rPr>
              <a:t> é um pacote Python que permite </a:t>
            </a:r>
            <a:r>
              <a:rPr lang="pt-PT" altLang="pt-PT" sz="1600" b="1" dirty="0">
                <a:cs typeface="Arial" panose="020B0604020202020204" pitchFamily="34" charset="0"/>
              </a:rPr>
              <a:t>monitorar</a:t>
            </a:r>
            <a:r>
              <a:rPr lang="pt-PT" altLang="pt-PT" sz="1600" dirty="0">
                <a:cs typeface="Arial" panose="020B0604020202020204" pitchFamily="34" charset="0"/>
              </a:rPr>
              <a:t> o </a:t>
            </a:r>
            <a:r>
              <a:rPr lang="pt-PT" altLang="pt-PT" sz="1600" b="1" dirty="0">
                <a:cs typeface="Arial" panose="020B0604020202020204" pitchFamily="34" charset="0"/>
              </a:rPr>
              <a:t>treino</a:t>
            </a:r>
            <a:r>
              <a:rPr lang="pt-PT" altLang="pt-PT" sz="1600" dirty="0">
                <a:cs typeface="Arial" panose="020B0604020202020204" pitchFamily="34" charset="0"/>
              </a:rPr>
              <a:t> de </a:t>
            </a:r>
            <a:r>
              <a:rPr lang="pt-PT" altLang="pt-PT" sz="1600" b="1" dirty="0">
                <a:cs typeface="Arial" panose="020B0604020202020204" pitchFamily="34" charset="0"/>
              </a:rPr>
              <a:t>aprendizagem</a:t>
            </a:r>
            <a:r>
              <a:rPr lang="pt-PT" altLang="pt-PT" sz="1600" dirty="0">
                <a:cs typeface="Arial" panose="020B0604020202020204" pitchFamily="34" charset="0"/>
              </a:rPr>
              <a:t> </a:t>
            </a:r>
            <a:r>
              <a:rPr lang="pt-PT" altLang="pt-PT" sz="1600" b="1" dirty="0">
                <a:cs typeface="Arial" panose="020B0604020202020204" pitchFamily="34" charset="0"/>
              </a:rPr>
              <a:t>profunda</a:t>
            </a:r>
            <a:r>
              <a:rPr lang="pt-PT" altLang="pt-PT" sz="1600" dirty="0">
                <a:cs typeface="Arial" panose="020B0604020202020204" pitchFamily="34" charset="0"/>
              </a:rPr>
              <a:t> em tempo real.</a:t>
            </a:r>
            <a:endParaRPr lang="pt-PT" altLang="pt-PT" sz="1600" b="1" dirty="0">
              <a:cs typeface="Arial" panose="020B0604020202020204" pitchFamily="34" charset="0"/>
            </a:endParaRPr>
          </a:p>
        </p:txBody>
      </p:sp>
      <p:sp>
        <p:nvSpPr>
          <p:cNvPr id="15" name="Text Box 10">
            <a:extLst>
              <a:ext uri="{FF2B5EF4-FFF2-40B4-BE49-F238E27FC236}">
                <a16:creationId xmlns:a16="http://schemas.microsoft.com/office/drawing/2014/main" id="{2AE8AC60-74C9-4824-90A3-A23A5C2A3A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07A20E72-4407-4F3E-98C6-99518A20CF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5</a:t>
            </a:fld>
            <a:r>
              <a:rPr lang="pt-PT" sz="1000" dirty="0"/>
              <a:t> -</a:t>
            </a: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AED8EEE7-4A6C-417E-A3EF-6BF0EA2102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sp>
        <p:nvSpPr>
          <p:cNvPr id="19" name="Subtítulo 2">
            <a:extLst>
              <a:ext uri="{FF2B5EF4-FFF2-40B4-BE49-F238E27FC236}">
                <a16:creationId xmlns:a16="http://schemas.microsoft.com/office/drawing/2014/main" id="{18C9A691-8CD2-4B06-B51B-700E27ED2FF7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@2023, 20749 – BASILIO BARBOSA 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INTELIGÊNCIA ARTIFICIAL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2022/2023 </a:t>
            </a:r>
            <a:endParaRPr lang="pt-PT" sz="900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3E33BC33-E477-4247-B106-480F5560B06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585010DF-17AE-48B4-937C-CC02B7DEE9F2}"/>
              </a:ext>
            </a:extLst>
          </p:cNvPr>
          <p:cNvSpPr txBox="1"/>
          <p:nvPr/>
        </p:nvSpPr>
        <p:spPr>
          <a:xfrm>
            <a:off x="3718605" y="603876"/>
            <a:ext cx="463333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200" b="1" dirty="0">
                <a:latin typeface="Arial" charset="0"/>
                <a:cs typeface="Arial" charset="0"/>
              </a:rPr>
              <a:t>Classificação, Reconhecimento, Aglomeração</a:t>
            </a:r>
          </a:p>
          <a:p>
            <a:r>
              <a:rPr lang="pt-PT" sz="1200" b="1" dirty="0">
                <a:latin typeface="Arial" charset="0"/>
                <a:cs typeface="Arial" charset="0"/>
              </a:rPr>
              <a:t>usando imagens</a:t>
            </a:r>
          </a:p>
        </p:txBody>
      </p:sp>
      <p:pic>
        <p:nvPicPr>
          <p:cNvPr id="4" name="Imagem 3" descr="Uma imagem com texto, captura de ecrã, software, Sistema operativo&#10;&#10;Descrição gerada automaticamente">
            <a:extLst>
              <a:ext uri="{FF2B5EF4-FFF2-40B4-BE49-F238E27FC236}">
                <a16:creationId xmlns:a16="http://schemas.microsoft.com/office/drawing/2014/main" id="{4A8FC3A7-CDFA-36E6-E7C7-FD46972D985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27"/>
          <a:stretch/>
        </p:blipFill>
        <p:spPr>
          <a:xfrm>
            <a:off x="260351" y="3581400"/>
            <a:ext cx="4305352" cy="1754462"/>
          </a:xfrm>
          <a:prstGeom prst="rect">
            <a:avLst/>
          </a:prstGeom>
        </p:spPr>
      </p:pic>
      <p:pic>
        <p:nvPicPr>
          <p:cNvPr id="6" name="Imagem 5" descr="Uma imagem com texto, captura de ecrã, Tipo de letra&#10;&#10;Descrição gerada automaticamente">
            <a:extLst>
              <a:ext uri="{FF2B5EF4-FFF2-40B4-BE49-F238E27FC236}">
                <a16:creationId xmlns:a16="http://schemas.microsoft.com/office/drawing/2014/main" id="{FF64CAF8-F045-7E69-8217-42DD1E9D549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1" y="3200400"/>
            <a:ext cx="3930648" cy="2135086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37BDA59B-9D40-CF4E-86D9-26278260FF28}"/>
              </a:ext>
            </a:extLst>
          </p:cNvPr>
          <p:cNvSpPr/>
          <p:nvPr/>
        </p:nvSpPr>
        <p:spPr>
          <a:xfrm>
            <a:off x="3200400" y="4267200"/>
            <a:ext cx="1365303" cy="2286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911C9D39-6799-EA3C-A6B2-C695B664A0B2}"/>
              </a:ext>
            </a:extLst>
          </p:cNvPr>
          <p:cNvSpPr/>
          <p:nvPr/>
        </p:nvSpPr>
        <p:spPr>
          <a:xfrm>
            <a:off x="7748841" y="3187869"/>
            <a:ext cx="933556" cy="22470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34338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Código e Execução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sp>
        <p:nvSpPr>
          <p:cNvPr id="18" name="Rectângulo 19">
            <a:extLst>
              <a:ext uri="{FF2B5EF4-FFF2-40B4-BE49-F238E27FC236}">
                <a16:creationId xmlns:a16="http://schemas.microsoft.com/office/drawing/2014/main" id="{CC873ECC-2D88-4A22-91F1-E738DF9BE5E9}"/>
              </a:ext>
            </a:extLst>
          </p:cNvPr>
          <p:cNvSpPr/>
          <p:nvPr/>
        </p:nvSpPr>
        <p:spPr>
          <a:xfrm>
            <a:off x="5535613" y="610184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>
                <a:highlight>
                  <a:srgbClr val="FFFF00"/>
                </a:highlight>
              </a:rPr>
              <a:t>ENGENHARIA INFORMÁTICA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698D1AFC-0FD6-4DFA-A381-805A758D4B1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047" y="81007"/>
            <a:ext cx="2689589" cy="668346"/>
          </a:xfrm>
          <a:prstGeom prst="rect">
            <a:avLst/>
          </a:prstGeom>
        </p:spPr>
      </p:pic>
      <p:sp>
        <p:nvSpPr>
          <p:cNvPr id="14" name="Text Box 19">
            <a:extLst>
              <a:ext uri="{FF2B5EF4-FFF2-40B4-BE49-F238E27FC236}">
                <a16:creationId xmlns:a16="http://schemas.microsoft.com/office/drawing/2014/main" id="{F916920E-C12B-4637-810C-A4B2E6C310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5946" y="1203170"/>
            <a:ext cx="8509454" cy="24104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171450" indent="-171450">
              <a:lnSpc>
                <a:spcPct val="150000"/>
              </a:lnSpc>
            </a:pPr>
            <a:r>
              <a:rPr lang="pt-PT" altLang="pt-PT" sz="1600" dirty="0">
                <a:cs typeface="Arial" panose="020B0604020202020204" pitchFamily="34" charset="0"/>
              </a:rPr>
              <a:t>Esta print temos o bloco de código responsável por </a:t>
            </a:r>
            <a:r>
              <a:rPr lang="pt-PT" altLang="pt-PT" sz="1600" b="1" dirty="0">
                <a:cs typeface="Arial" panose="020B0604020202020204" pitchFamily="34" charset="0"/>
              </a:rPr>
              <a:t>carregar</a:t>
            </a:r>
            <a:r>
              <a:rPr lang="pt-PT" altLang="pt-PT" sz="1600" dirty="0">
                <a:cs typeface="Arial" panose="020B0604020202020204" pitchFamily="34" charset="0"/>
              </a:rPr>
              <a:t> o algoritmo usando </a:t>
            </a:r>
            <a:r>
              <a:rPr lang="pt-PT" altLang="pt-PT" sz="1600" b="1" dirty="0">
                <a:cs typeface="Arial" panose="020B0604020202020204" pitchFamily="34" charset="0"/>
              </a:rPr>
              <a:t>3</a:t>
            </a:r>
            <a:r>
              <a:rPr lang="pt-PT" altLang="pt-PT" sz="1600" dirty="0">
                <a:cs typeface="Arial" panose="020B0604020202020204" pitchFamily="34" charset="0"/>
              </a:rPr>
              <a:t> </a:t>
            </a:r>
            <a:r>
              <a:rPr lang="pt-PT" altLang="pt-PT" sz="1600" b="1" dirty="0">
                <a:cs typeface="Arial" panose="020B0604020202020204" pitchFamily="34" charset="0"/>
              </a:rPr>
              <a:t>ficheiros</a:t>
            </a:r>
            <a:r>
              <a:rPr lang="pt-PT" altLang="pt-PT" sz="1600" dirty="0">
                <a:cs typeface="Arial" panose="020B0604020202020204" pitchFamily="34" charset="0"/>
              </a:rPr>
              <a:t>, dos quais temos:</a:t>
            </a:r>
          </a:p>
          <a:p>
            <a:pPr marL="171450" indent="-171450">
              <a:lnSpc>
                <a:spcPct val="150000"/>
              </a:lnSpc>
            </a:pPr>
            <a:r>
              <a:rPr lang="pt-PT" altLang="pt-PT" sz="1600" b="1" dirty="0">
                <a:cs typeface="Arial" panose="020B0604020202020204" pitchFamily="34" charset="0"/>
              </a:rPr>
              <a:t>yolov3.weights</a:t>
            </a:r>
            <a:r>
              <a:rPr lang="pt-PT" altLang="pt-PT" sz="1600" dirty="0">
                <a:cs typeface="Arial" panose="020B0604020202020204" pitchFamily="34" charset="0"/>
              </a:rPr>
              <a:t>(</a:t>
            </a:r>
            <a:r>
              <a:rPr lang="pt-PT" altLang="pt-PT" sz="1600" b="1" dirty="0">
                <a:cs typeface="Arial" panose="020B0604020202020204" pitchFamily="34" charset="0"/>
              </a:rPr>
              <a:t>modelo</a:t>
            </a:r>
            <a:r>
              <a:rPr lang="pt-PT" altLang="pt-PT" sz="1600" dirty="0">
                <a:cs typeface="Arial" panose="020B0604020202020204" pitchFamily="34" charset="0"/>
              </a:rPr>
              <a:t> </a:t>
            </a:r>
            <a:r>
              <a:rPr lang="pt-PT" altLang="pt-PT" sz="1600" b="1" dirty="0">
                <a:cs typeface="Arial" panose="020B0604020202020204" pitchFamily="34" charset="0"/>
              </a:rPr>
              <a:t>treinado</a:t>
            </a:r>
            <a:r>
              <a:rPr lang="pt-PT" altLang="pt-PT" sz="1600" dirty="0">
                <a:cs typeface="Arial" panose="020B0604020202020204" pitchFamily="34" charset="0"/>
              </a:rPr>
              <a:t> para </a:t>
            </a:r>
            <a:r>
              <a:rPr lang="pt-PT" altLang="pt-PT" sz="1600" b="1" dirty="0">
                <a:cs typeface="Arial" panose="020B0604020202020204" pitchFamily="34" charset="0"/>
              </a:rPr>
              <a:t>detetar</a:t>
            </a:r>
            <a:r>
              <a:rPr lang="pt-PT" altLang="pt-PT" sz="1600" dirty="0">
                <a:cs typeface="Arial" panose="020B0604020202020204" pitchFamily="34" charset="0"/>
              </a:rPr>
              <a:t> os </a:t>
            </a:r>
            <a:r>
              <a:rPr lang="pt-PT" altLang="pt-PT" sz="1600" b="1" dirty="0">
                <a:cs typeface="Arial" panose="020B0604020202020204" pitchFamily="34" charset="0"/>
              </a:rPr>
              <a:t>objetos</a:t>
            </a:r>
            <a:r>
              <a:rPr lang="pt-PT" altLang="pt-PT" sz="1600" dirty="0">
                <a:cs typeface="Arial" panose="020B0604020202020204" pitchFamily="34" charset="0"/>
              </a:rPr>
              <a:t> nas imagens)</a:t>
            </a:r>
          </a:p>
          <a:p>
            <a:pPr marL="171450" indent="-171450">
              <a:lnSpc>
                <a:spcPct val="150000"/>
              </a:lnSpc>
            </a:pPr>
            <a:r>
              <a:rPr lang="pt-PT" altLang="pt-PT" sz="1600" b="1" dirty="0">
                <a:cs typeface="Arial" panose="020B0604020202020204" pitchFamily="34" charset="0"/>
              </a:rPr>
              <a:t>yolov3.cfg</a:t>
            </a:r>
            <a:r>
              <a:rPr lang="pt-PT" altLang="pt-PT" sz="1600" dirty="0">
                <a:cs typeface="Arial" panose="020B0604020202020204" pitchFamily="34" charset="0"/>
              </a:rPr>
              <a:t>(ficheiro de </a:t>
            </a:r>
            <a:r>
              <a:rPr lang="pt-PT" altLang="pt-PT" sz="1600" b="1" dirty="0">
                <a:cs typeface="Arial" panose="020B0604020202020204" pitchFamily="34" charset="0"/>
              </a:rPr>
              <a:t>configuração</a:t>
            </a:r>
            <a:r>
              <a:rPr lang="pt-PT" altLang="pt-PT" sz="1600" dirty="0">
                <a:cs typeface="Arial" panose="020B0604020202020204" pitchFamily="34" charset="0"/>
              </a:rPr>
              <a:t>)</a:t>
            </a:r>
          </a:p>
          <a:p>
            <a:pPr marL="171450" indent="-171450">
              <a:lnSpc>
                <a:spcPct val="150000"/>
              </a:lnSpc>
            </a:pPr>
            <a:r>
              <a:rPr lang="pt-PT" altLang="pt-PT" sz="1600" b="1" dirty="0">
                <a:cs typeface="Arial" panose="020B0604020202020204" pitchFamily="34" charset="0"/>
              </a:rPr>
              <a:t>coco.names</a:t>
            </a:r>
            <a:r>
              <a:rPr lang="pt-PT" altLang="pt-PT" sz="1600" dirty="0">
                <a:cs typeface="Arial" panose="020B0604020202020204" pitchFamily="34" charset="0"/>
              </a:rPr>
              <a:t>(</a:t>
            </a:r>
            <a:r>
              <a:rPr lang="pt-PT" altLang="pt-PT" sz="1600" b="1" dirty="0">
                <a:cs typeface="Arial" panose="020B0604020202020204" pitchFamily="34" charset="0"/>
              </a:rPr>
              <a:t>nomes</a:t>
            </a:r>
            <a:r>
              <a:rPr lang="pt-PT" altLang="pt-PT" sz="1600" dirty="0">
                <a:cs typeface="Arial" panose="020B0604020202020204" pitchFamily="34" charset="0"/>
              </a:rPr>
              <a:t> dos </a:t>
            </a:r>
            <a:r>
              <a:rPr lang="pt-PT" altLang="pt-PT" sz="1600" b="1" dirty="0">
                <a:cs typeface="Arial" panose="020B0604020202020204" pitchFamily="34" charset="0"/>
              </a:rPr>
              <a:t>objetos</a:t>
            </a:r>
            <a:r>
              <a:rPr lang="pt-PT" altLang="pt-PT" sz="1600" dirty="0">
                <a:cs typeface="Arial" panose="020B0604020202020204" pitchFamily="34" charset="0"/>
              </a:rPr>
              <a:t> que o algoritmo </a:t>
            </a:r>
            <a:r>
              <a:rPr lang="pt-PT" altLang="pt-PT" sz="1600" b="1" dirty="0">
                <a:cs typeface="Arial" panose="020B0604020202020204" pitchFamily="34" charset="0"/>
              </a:rPr>
              <a:t>deteta</a:t>
            </a:r>
            <a:r>
              <a:rPr lang="pt-PT" altLang="pt-PT" sz="1600" dirty="0">
                <a:cs typeface="Arial" panose="020B0604020202020204" pitchFamily="34" charset="0"/>
              </a:rPr>
              <a:t>, lendo(modo leitura - ‘</a:t>
            </a:r>
            <a:r>
              <a:rPr lang="pt-PT" altLang="pt-PT" sz="1600" b="1" dirty="0">
                <a:cs typeface="Arial" panose="020B0604020202020204" pitchFamily="34" charset="0"/>
              </a:rPr>
              <a:t>r</a:t>
            </a:r>
            <a:r>
              <a:rPr lang="pt-PT" altLang="pt-PT" sz="1600" dirty="0">
                <a:cs typeface="Arial" panose="020B0604020202020204" pitchFamily="34" charset="0"/>
              </a:rPr>
              <a:t>’) o mesmo e guardando o conteúdo deste na variável ‘</a:t>
            </a:r>
            <a:r>
              <a:rPr lang="pt-PT" altLang="pt-PT" sz="1600" b="1" dirty="0">
                <a:cs typeface="Arial" panose="020B0604020202020204" pitchFamily="34" charset="0"/>
              </a:rPr>
              <a:t>classes</a:t>
            </a:r>
            <a:r>
              <a:rPr lang="pt-PT" altLang="pt-PT" sz="1600" dirty="0">
                <a:cs typeface="Arial" panose="020B0604020202020204" pitchFamily="34" charset="0"/>
              </a:rPr>
              <a:t>’).</a:t>
            </a:r>
          </a:p>
        </p:txBody>
      </p:sp>
      <p:sp>
        <p:nvSpPr>
          <p:cNvPr id="15" name="Text Box 10">
            <a:extLst>
              <a:ext uri="{FF2B5EF4-FFF2-40B4-BE49-F238E27FC236}">
                <a16:creationId xmlns:a16="http://schemas.microsoft.com/office/drawing/2014/main" id="{2AE8AC60-74C9-4824-90A3-A23A5C2A3A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07A20E72-4407-4F3E-98C6-99518A20CF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6</a:t>
            </a:fld>
            <a:r>
              <a:rPr lang="pt-PT" sz="1000" dirty="0"/>
              <a:t> -</a:t>
            </a: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AED8EEE7-4A6C-417E-A3EF-6BF0EA2102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sp>
        <p:nvSpPr>
          <p:cNvPr id="19" name="Subtítulo 2">
            <a:extLst>
              <a:ext uri="{FF2B5EF4-FFF2-40B4-BE49-F238E27FC236}">
                <a16:creationId xmlns:a16="http://schemas.microsoft.com/office/drawing/2014/main" id="{18C9A691-8CD2-4B06-B51B-700E27ED2FF7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@2023, 20749 – BASILIO BARBOSA 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INTELIGÊNCIA ARTIFICIAL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2022/2023 </a:t>
            </a:r>
            <a:endParaRPr lang="pt-PT" sz="900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3E33BC33-E477-4247-B106-480F5560B06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B6422716-9318-7693-BC5F-B2444482C8BE}"/>
              </a:ext>
            </a:extLst>
          </p:cNvPr>
          <p:cNvSpPr txBox="1"/>
          <p:nvPr/>
        </p:nvSpPr>
        <p:spPr>
          <a:xfrm>
            <a:off x="3718605" y="603876"/>
            <a:ext cx="463333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200" b="1" dirty="0">
                <a:latin typeface="Arial" charset="0"/>
                <a:cs typeface="Arial" charset="0"/>
              </a:rPr>
              <a:t>Classificação, Reconhecimento, Aglomeração</a:t>
            </a:r>
          </a:p>
          <a:p>
            <a:r>
              <a:rPr lang="pt-PT" sz="1200" b="1" dirty="0">
                <a:latin typeface="Arial" charset="0"/>
                <a:cs typeface="Arial" charset="0"/>
              </a:rPr>
              <a:t>usando imagens</a:t>
            </a:r>
          </a:p>
        </p:txBody>
      </p:sp>
      <p:pic>
        <p:nvPicPr>
          <p:cNvPr id="4" name="Imagem 3" descr="Uma imagem com texto, captura de ecrã&#10;&#10;Descrição gerada automaticamente">
            <a:extLst>
              <a:ext uri="{FF2B5EF4-FFF2-40B4-BE49-F238E27FC236}">
                <a16:creationId xmlns:a16="http://schemas.microsoft.com/office/drawing/2014/main" id="{56DF0612-009E-4D9B-1DA8-6A063962094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460"/>
          <a:stretch/>
        </p:blipFill>
        <p:spPr>
          <a:xfrm>
            <a:off x="1066800" y="3743215"/>
            <a:ext cx="3575875" cy="1703286"/>
          </a:xfrm>
          <a:prstGeom prst="rect">
            <a:avLst/>
          </a:prstGeom>
        </p:spPr>
      </p:pic>
      <p:pic>
        <p:nvPicPr>
          <p:cNvPr id="6" name="Imagem 5" descr="Uma imagem com texto, captura de ecrã, software, Software de multimédia&#10;&#10;Descrição gerada automaticamente">
            <a:extLst>
              <a:ext uri="{FF2B5EF4-FFF2-40B4-BE49-F238E27FC236}">
                <a16:creationId xmlns:a16="http://schemas.microsoft.com/office/drawing/2014/main" id="{2103F370-95F7-BAA3-F7E1-D4AD5E459E4A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11" r="43882" b="43702"/>
          <a:stretch/>
        </p:blipFill>
        <p:spPr>
          <a:xfrm>
            <a:off x="5164866" y="4267200"/>
            <a:ext cx="1333530" cy="2053012"/>
          </a:xfrm>
          <a:prstGeom prst="rect">
            <a:avLst/>
          </a:prstGeom>
        </p:spPr>
      </p:pic>
      <p:pic>
        <p:nvPicPr>
          <p:cNvPr id="9" name="Imagem 8" descr="Uma imagem com texto, captura de ecrã, software, Software de multimédia&#10;&#10;Descrição gerada automaticamente">
            <a:extLst>
              <a:ext uri="{FF2B5EF4-FFF2-40B4-BE49-F238E27FC236}">
                <a16:creationId xmlns:a16="http://schemas.microsoft.com/office/drawing/2014/main" id="{901F395B-3482-32F7-CA79-F73AC2AC62EA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4822" y="3352800"/>
            <a:ext cx="1173068" cy="2967412"/>
          </a:xfrm>
          <a:prstGeom prst="rect">
            <a:avLst/>
          </a:prstGeom>
        </p:spPr>
      </p:pic>
      <p:cxnSp>
        <p:nvCxnSpPr>
          <p:cNvPr id="11" name="Conexão reta unidirecional 10">
            <a:extLst>
              <a:ext uri="{FF2B5EF4-FFF2-40B4-BE49-F238E27FC236}">
                <a16:creationId xmlns:a16="http://schemas.microsoft.com/office/drawing/2014/main" id="{8F985A36-9EC8-12CD-C3D1-5F7E82C127AB}"/>
              </a:ext>
            </a:extLst>
          </p:cNvPr>
          <p:cNvCxnSpPr>
            <a:cxnSpLocks/>
          </p:cNvCxnSpPr>
          <p:nvPr/>
        </p:nvCxnSpPr>
        <p:spPr>
          <a:xfrm flipV="1">
            <a:off x="3178175" y="3455992"/>
            <a:ext cx="3679825" cy="116093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xão reta unidirecional 11">
            <a:extLst>
              <a:ext uri="{FF2B5EF4-FFF2-40B4-BE49-F238E27FC236}">
                <a16:creationId xmlns:a16="http://schemas.microsoft.com/office/drawing/2014/main" id="{3191108B-0642-53F6-3CD5-9CB9FBA18477}"/>
              </a:ext>
            </a:extLst>
          </p:cNvPr>
          <p:cNvCxnSpPr>
            <a:cxnSpLocks/>
          </p:cNvCxnSpPr>
          <p:nvPr/>
        </p:nvCxnSpPr>
        <p:spPr>
          <a:xfrm flipV="1">
            <a:off x="2926805" y="4412950"/>
            <a:ext cx="2608808" cy="42477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tângulo 22">
            <a:extLst>
              <a:ext uri="{FF2B5EF4-FFF2-40B4-BE49-F238E27FC236}">
                <a16:creationId xmlns:a16="http://schemas.microsoft.com/office/drawing/2014/main" id="{07A76811-BBB0-A42F-1F01-836DDB16DAB0}"/>
              </a:ext>
            </a:extLst>
          </p:cNvPr>
          <p:cNvSpPr/>
          <p:nvPr/>
        </p:nvSpPr>
        <p:spPr>
          <a:xfrm>
            <a:off x="2286000" y="4393190"/>
            <a:ext cx="1066800" cy="13863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24EAB6A6-0C7E-C81F-F4E9-31985980E1F0}"/>
              </a:ext>
            </a:extLst>
          </p:cNvPr>
          <p:cNvSpPr/>
          <p:nvPr/>
        </p:nvSpPr>
        <p:spPr>
          <a:xfrm>
            <a:off x="2286000" y="4527624"/>
            <a:ext cx="907886" cy="13384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4D679D9A-0A3E-933F-637F-4EB100E499DD}"/>
              </a:ext>
            </a:extLst>
          </p:cNvPr>
          <p:cNvSpPr/>
          <p:nvPr/>
        </p:nvSpPr>
        <p:spPr>
          <a:xfrm>
            <a:off x="1737849" y="4743634"/>
            <a:ext cx="1188956" cy="14424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1458630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Código e Execução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sp>
        <p:nvSpPr>
          <p:cNvPr id="18" name="Rectângulo 19">
            <a:extLst>
              <a:ext uri="{FF2B5EF4-FFF2-40B4-BE49-F238E27FC236}">
                <a16:creationId xmlns:a16="http://schemas.microsoft.com/office/drawing/2014/main" id="{CC873ECC-2D88-4A22-91F1-E738DF9BE5E9}"/>
              </a:ext>
            </a:extLst>
          </p:cNvPr>
          <p:cNvSpPr/>
          <p:nvPr/>
        </p:nvSpPr>
        <p:spPr>
          <a:xfrm>
            <a:off x="5535613" y="610184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>
                <a:highlight>
                  <a:srgbClr val="FFFF00"/>
                </a:highlight>
              </a:rPr>
              <a:t>ENGENHARIA INFORMÁTICA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698D1AFC-0FD6-4DFA-A381-805A758D4B1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047" y="81007"/>
            <a:ext cx="2689589" cy="668346"/>
          </a:xfrm>
          <a:prstGeom prst="rect">
            <a:avLst/>
          </a:prstGeom>
        </p:spPr>
      </p:pic>
      <p:sp>
        <p:nvSpPr>
          <p:cNvPr id="14" name="Text Box 19">
            <a:extLst>
              <a:ext uri="{FF2B5EF4-FFF2-40B4-BE49-F238E27FC236}">
                <a16:creationId xmlns:a16="http://schemas.microsoft.com/office/drawing/2014/main" id="{F916920E-C12B-4637-810C-A4B2E6C310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5946" y="1203170"/>
            <a:ext cx="8509454" cy="28289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171450" indent="-171450">
              <a:lnSpc>
                <a:spcPct val="150000"/>
              </a:lnSpc>
            </a:pPr>
            <a:r>
              <a:rPr lang="pt-PT" altLang="pt-PT" sz="1600" dirty="0">
                <a:cs typeface="Arial" panose="020B0604020202020204" pitchFamily="34" charset="0"/>
              </a:rPr>
              <a:t>Seguidamente a </a:t>
            </a:r>
            <a:r>
              <a:rPr lang="pt-PT" altLang="pt-PT" sz="1600" b="1" dirty="0">
                <a:cs typeface="Arial" panose="020B0604020202020204" pitchFamily="34" charset="0"/>
              </a:rPr>
              <a:t>imagem</a:t>
            </a:r>
            <a:r>
              <a:rPr lang="pt-PT" altLang="pt-PT" sz="1600" dirty="0">
                <a:cs typeface="Arial" panose="020B0604020202020204" pitchFamily="34" charset="0"/>
              </a:rPr>
              <a:t> é </a:t>
            </a:r>
            <a:r>
              <a:rPr lang="pt-PT" altLang="pt-PT" sz="1600" b="1" dirty="0">
                <a:cs typeface="Arial" panose="020B0604020202020204" pitchFamily="34" charset="0"/>
              </a:rPr>
              <a:t>carregada</a:t>
            </a:r>
            <a:r>
              <a:rPr lang="pt-PT" altLang="pt-PT" sz="1600" dirty="0">
                <a:cs typeface="Arial" panose="020B0604020202020204" pitchFamily="34" charset="0"/>
              </a:rPr>
              <a:t>, convertida em </a:t>
            </a:r>
            <a:r>
              <a:rPr lang="pt-PT" altLang="pt-PT" sz="1600" b="1" dirty="0" err="1">
                <a:cs typeface="Arial" panose="020B0604020202020204" pitchFamily="34" charset="0"/>
              </a:rPr>
              <a:t>Blob</a:t>
            </a:r>
            <a:r>
              <a:rPr lang="pt-PT" altLang="pt-PT" sz="1600" dirty="0">
                <a:cs typeface="Arial" panose="020B0604020202020204" pitchFamily="34" charset="0"/>
              </a:rPr>
              <a:t> e definido o seu </a:t>
            </a:r>
            <a:r>
              <a:rPr lang="pt-PT" altLang="pt-PT" sz="1600" b="1" dirty="0">
                <a:cs typeface="Arial" panose="020B0604020202020204" pitchFamily="34" charset="0"/>
              </a:rPr>
              <a:t>tamanho</a:t>
            </a:r>
            <a:r>
              <a:rPr lang="pt-PT" altLang="pt-PT" sz="1600" dirty="0">
                <a:cs typeface="Arial" panose="020B0604020202020204" pitchFamily="34" charset="0"/>
              </a:rPr>
              <a:t>(comprimento e altura).</a:t>
            </a:r>
          </a:p>
          <a:p>
            <a:pPr marL="171450" indent="-171450">
              <a:lnSpc>
                <a:spcPct val="150000"/>
              </a:lnSpc>
            </a:pPr>
            <a:r>
              <a:rPr lang="pt-PT" altLang="pt-PT" sz="1600" dirty="0">
                <a:cs typeface="Arial" panose="020B0604020202020204" pitchFamily="34" charset="0"/>
              </a:rPr>
              <a:t>De referir que o </a:t>
            </a:r>
            <a:r>
              <a:rPr lang="pt-PT" altLang="pt-PT" sz="1600" b="1" dirty="0">
                <a:cs typeface="Arial" panose="020B0604020202020204" pitchFamily="34" charset="0"/>
              </a:rPr>
              <a:t>YOLO</a:t>
            </a:r>
            <a:r>
              <a:rPr lang="pt-PT" altLang="pt-PT" sz="1600" dirty="0">
                <a:cs typeface="Arial" panose="020B0604020202020204" pitchFamily="34" charset="0"/>
              </a:rPr>
              <a:t> aceita apenas 3 tamanhos que podem ser definidos quando se trata de obter a precisão e tendo em conta o fator velocidade.</a:t>
            </a:r>
          </a:p>
          <a:p>
            <a:pPr marL="171450" indent="-171450">
              <a:lnSpc>
                <a:spcPct val="150000"/>
              </a:lnSpc>
            </a:pPr>
            <a:r>
              <a:rPr lang="pt-PT" altLang="pt-PT" sz="1600" dirty="0">
                <a:cs typeface="Arial" panose="020B0604020202020204" pitchFamily="34" charset="0"/>
              </a:rPr>
              <a:t>320 x 320 – menos preciso, embora veloz</a:t>
            </a:r>
          </a:p>
          <a:p>
            <a:pPr marL="171450" indent="-171450">
              <a:lnSpc>
                <a:spcPct val="150000"/>
              </a:lnSpc>
            </a:pPr>
            <a:r>
              <a:rPr lang="pt-PT" altLang="pt-PT" sz="1600" dirty="0">
                <a:cs typeface="Arial" panose="020B0604020202020204" pitchFamily="34" charset="0"/>
              </a:rPr>
              <a:t>609 x 609 – mais preciso, mas o resultado obtido é mais lento.</a:t>
            </a:r>
          </a:p>
          <a:p>
            <a:pPr marL="171450" indent="-171450">
              <a:lnSpc>
                <a:spcPct val="150000"/>
              </a:lnSpc>
            </a:pPr>
            <a:r>
              <a:rPr lang="pt-PT" altLang="pt-PT" sz="1600" dirty="0">
                <a:cs typeface="Arial" panose="020B0604020202020204" pitchFamily="34" charset="0"/>
              </a:rPr>
              <a:t>416 x 416 – uma junção dos dois obtendo “ambos”.</a:t>
            </a:r>
          </a:p>
        </p:txBody>
      </p:sp>
      <p:sp>
        <p:nvSpPr>
          <p:cNvPr id="15" name="Text Box 10">
            <a:extLst>
              <a:ext uri="{FF2B5EF4-FFF2-40B4-BE49-F238E27FC236}">
                <a16:creationId xmlns:a16="http://schemas.microsoft.com/office/drawing/2014/main" id="{2AE8AC60-74C9-4824-90A3-A23A5C2A3A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07A20E72-4407-4F3E-98C6-99518A20CF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7</a:t>
            </a:fld>
            <a:r>
              <a:rPr lang="pt-PT" sz="1000" dirty="0"/>
              <a:t> -</a:t>
            </a: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AED8EEE7-4A6C-417E-A3EF-6BF0EA2102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sp>
        <p:nvSpPr>
          <p:cNvPr id="19" name="Subtítulo 2">
            <a:extLst>
              <a:ext uri="{FF2B5EF4-FFF2-40B4-BE49-F238E27FC236}">
                <a16:creationId xmlns:a16="http://schemas.microsoft.com/office/drawing/2014/main" id="{18C9A691-8CD2-4B06-B51B-700E27ED2FF7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@2023, 20749 – BASILIO BARBOSA 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INTELIGÊNCIA ARTIFICIAL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2022/2023 </a:t>
            </a:r>
            <a:endParaRPr lang="pt-PT" sz="900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3E33BC33-E477-4247-B106-480F5560B06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12AA721C-996E-3FD9-D070-AAFD99C71240}"/>
              </a:ext>
            </a:extLst>
          </p:cNvPr>
          <p:cNvSpPr txBox="1"/>
          <p:nvPr/>
        </p:nvSpPr>
        <p:spPr>
          <a:xfrm>
            <a:off x="3718605" y="603876"/>
            <a:ext cx="463333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200" b="1" dirty="0">
                <a:latin typeface="Arial" charset="0"/>
                <a:cs typeface="Arial" charset="0"/>
              </a:rPr>
              <a:t>Classificação, Reconhecimento, Aglomeração</a:t>
            </a:r>
          </a:p>
          <a:p>
            <a:r>
              <a:rPr lang="pt-PT" sz="1200" b="1" dirty="0">
                <a:latin typeface="Arial" charset="0"/>
                <a:cs typeface="Arial" charset="0"/>
              </a:rPr>
              <a:t>usando imagens</a:t>
            </a:r>
          </a:p>
        </p:txBody>
      </p:sp>
      <p:pic>
        <p:nvPicPr>
          <p:cNvPr id="4" name="Imagem 3" descr="Uma imagem com texto, captura de ecrã, Tipo de letra, software&#10;&#10;Descrição gerada automaticamente">
            <a:extLst>
              <a:ext uri="{FF2B5EF4-FFF2-40B4-BE49-F238E27FC236}">
                <a16:creationId xmlns:a16="http://schemas.microsoft.com/office/drawing/2014/main" id="{BBF31A7F-F63C-F1C1-C32B-2738D824F6D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09"/>
          <a:stretch/>
        </p:blipFill>
        <p:spPr>
          <a:xfrm>
            <a:off x="2133600" y="4289903"/>
            <a:ext cx="4953000" cy="1806097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711374E5-EF59-F0D3-A140-C35D2CA25F8C}"/>
              </a:ext>
            </a:extLst>
          </p:cNvPr>
          <p:cNvSpPr/>
          <p:nvPr/>
        </p:nvSpPr>
        <p:spPr>
          <a:xfrm>
            <a:off x="2438400" y="5312919"/>
            <a:ext cx="3200400" cy="152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57E39EDE-1827-3008-C0B8-A88CC97F6FEF}"/>
              </a:ext>
            </a:extLst>
          </p:cNvPr>
          <p:cNvSpPr/>
          <p:nvPr/>
        </p:nvSpPr>
        <p:spPr>
          <a:xfrm>
            <a:off x="2209800" y="5723072"/>
            <a:ext cx="1143000" cy="2205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8" name="Imagem 7" descr="Uma imagem com texto, captura de ecrã, Tipo de letra, número&#10;&#10;Descrição gerada automaticamente">
            <a:extLst>
              <a:ext uri="{FF2B5EF4-FFF2-40B4-BE49-F238E27FC236}">
                <a16:creationId xmlns:a16="http://schemas.microsoft.com/office/drawing/2014/main" id="{89D8277E-3913-A493-BE41-E688C3974B9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6710" y="4285546"/>
            <a:ext cx="777307" cy="1333616"/>
          </a:xfrm>
          <a:prstGeom prst="rect">
            <a:avLst/>
          </a:prstGeom>
        </p:spPr>
      </p:pic>
      <p:cxnSp>
        <p:nvCxnSpPr>
          <p:cNvPr id="9" name="Conexão reta unidirecional 8">
            <a:extLst>
              <a:ext uri="{FF2B5EF4-FFF2-40B4-BE49-F238E27FC236}">
                <a16:creationId xmlns:a16="http://schemas.microsoft.com/office/drawing/2014/main" id="{8C1D1B43-4D51-F9D7-2308-4316FF318FD0}"/>
              </a:ext>
            </a:extLst>
          </p:cNvPr>
          <p:cNvCxnSpPr>
            <a:cxnSpLocks/>
          </p:cNvCxnSpPr>
          <p:nvPr/>
        </p:nvCxnSpPr>
        <p:spPr>
          <a:xfrm flipV="1">
            <a:off x="4155964" y="4452589"/>
            <a:ext cx="3347922" cy="8483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xão: Ângulo Reto 12">
            <a:extLst>
              <a:ext uri="{FF2B5EF4-FFF2-40B4-BE49-F238E27FC236}">
                <a16:creationId xmlns:a16="http://schemas.microsoft.com/office/drawing/2014/main" id="{98E0989C-6527-55EA-FD28-CB1CF06DFC86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2590800" y="1203170"/>
            <a:ext cx="5224564" cy="3082376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xão reta 23">
            <a:extLst>
              <a:ext uri="{FF2B5EF4-FFF2-40B4-BE49-F238E27FC236}">
                <a16:creationId xmlns:a16="http://schemas.microsoft.com/office/drawing/2014/main" id="{5643CCC2-3D90-C407-5866-79344E3B83A9}"/>
              </a:ext>
            </a:extLst>
          </p:cNvPr>
          <p:cNvCxnSpPr/>
          <p:nvPr/>
        </p:nvCxnSpPr>
        <p:spPr>
          <a:xfrm flipV="1">
            <a:off x="2590800" y="1203170"/>
            <a:ext cx="0" cy="16843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17069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Código e Execução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sp>
        <p:nvSpPr>
          <p:cNvPr id="18" name="Rectângulo 19">
            <a:extLst>
              <a:ext uri="{FF2B5EF4-FFF2-40B4-BE49-F238E27FC236}">
                <a16:creationId xmlns:a16="http://schemas.microsoft.com/office/drawing/2014/main" id="{CC873ECC-2D88-4A22-91F1-E738DF9BE5E9}"/>
              </a:ext>
            </a:extLst>
          </p:cNvPr>
          <p:cNvSpPr/>
          <p:nvPr/>
        </p:nvSpPr>
        <p:spPr>
          <a:xfrm>
            <a:off x="5535613" y="610184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>
                <a:highlight>
                  <a:srgbClr val="FFFF00"/>
                </a:highlight>
              </a:rPr>
              <a:t>ENGENHARIA INFORMÁTICA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698D1AFC-0FD6-4DFA-A381-805A758D4B1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047" y="81007"/>
            <a:ext cx="2689589" cy="668346"/>
          </a:xfrm>
          <a:prstGeom prst="rect">
            <a:avLst/>
          </a:prstGeom>
        </p:spPr>
      </p:pic>
      <p:sp>
        <p:nvSpPr>
          <p:cNvPr id="14" name="Text Box 19">
            <a:extLst>
              <a:ext uri="{FF2B5EF4-FFF2-40B4-BE49-F238E27FC236}">
                <a16:creationId xmlns:a16="http://schemas.microsoft.com/office/drawing/2014/main" id="{F916920E-C12B-4637-810C-A4B2E6C310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5946" y="1203170"/>
            <a:ext cx="8509454" cy="7853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171450" indent="-171450">
              <a:lnSpc>
                <a:spcPct val="150000"/>
              </a:lnSpc>
            </a:pPr>
            <a:r>
              <a:rPr lang="pt-PT" altLang="pt-PT" sz="1600" dirty="0">
                <a:cs typeface="Arial" panose="020B0604020202020204" pitchFamily="34" charset="0"/>
              </a:rPr>
              <a:t>O limiar vai de 0(menor precisão) a 1(maior precisão). A função </a:t>
            </a:r>
            <a:r>
              <a:rPr lang="pt-PT" altLang="pt-PT" sz="1600" b="1" dirty="0" err="1">
                <a:cs typeface="Arial" panose="020B0604020202020204" pitchFamily="34" charset="0"/>
              </a:rPr>
              <a:t>NMSBoxes</a:t>
            </a:r>
            <a:r>
              <a:rPr lang="pt-PT" altLang="pt-PT" sz="1600" b="1" dirty="0">
                <a:cs typeface="Arial" panose="020B0604020202020204" pitchFamily="34" charset="0"/>
              </a:rPr>
              <a:t>()</a:t>
            </a:r>
            <a:r>
              <a:rPr lang="pt-PT" altLang="pt-PT" sz="1600" dirty="0">
                <a:cs typeface="Arial" panose="020B0604020202020204" pitchFamily="34" charset="0"/>
              </a:rPr>
              <a:t> é usada para </a:t>
            </a:r>
            <a:r>
              <a:rPr lang="pt-PT" altLang="pt-PT" sz="1600" b="1" dirty="0">
                <a:cs typeface="Arial" panose="020B0604020202020204" pitchFamily="34" charset="0"/>
              </a:rPr>
              <a:t>retirar</a:t>
            </a:r>
            <a:r>
              <a:rPr lang="pt-PT" altLang="pt-PT" sz="1600" dirty="0">
                <a:cs typeface="Arial" panose="020B0604020202020204" pitchFamily="34" charset="0"/>
              </a:rPr>
              <a:t> o “</a:t>
            </a:r>
            <a:r>
              <a:rPr lang="pt-PT" altLang="pt-PT" sz="1600" b="1" dirty="0">
                <a:cs typeface="Arial" panose="020B0604020202020204" pitchFamily="34" charset="0"/>
              </a:rPr>
              <a:t>ruído</a:t>
            </a:r>
            <a:r>
              <a:rPr lang="pt-PT" altLang="pt-PT" sz="1600" dirty="0">
                <a:cs typeface="Arial" panose="020B0604020202020204" pitchFamily="34" charset="0"/>
              </a:rPr>
              <a:t>”, chamada de </a:t>
            </a:r>
            <a:r>
              <a:rPr lang="pt-PT" altLang="pt-PT" sz="1600" b="1" dirty="0">
                <a:cs typeface="Arial" panose="020B0604020202020204" pitchFamily="34" charset="0"/>
              </a:rPr>
              <a:t>supressão</a:t>
            </a:r>
            <a:r>
              <a:rPr lang="pt-PT" altLang="pt-PT" sz="1600" dirty="0">
                <a:cs typeface="Arial" panose="020B0604020202020204" pitchFamily="34" charset="0"/>
              </a:rPr>
              <a:t> </a:t>
            </a:r>
            <a:r>
              <a:rPr lang="pt-PT" altLang="pt-PT" sz="1600" b="1" dirty="0">
                <a:cs typeface="Arial" panose="020B0604020202020204" pitchFamily="34" charset="0"/>
              </a:rPr>
              <a:t>não</a:t>
            </a:r>
            <a:r>
              <a:rPr lang="pt-PT" altLang="pt-PT" sz="1600" dirty="0">
                <a:cs typeface="Arial" panose="020B0604020202020204" pitchFamily="34" charset="0"/>
              </a:rPr>
              <a:t> </a:t>
            </a:r>
            <a:r>
              <a:rPr lang="pt-PT" altLang="pt-PT" sz="1600" b="1" dirty="0">
                <a:cs typeface="Arial" panose="020B0604020202020204" pitchFamily="34" charset="0"/>
              </a:rPr>
              <a:t>máxima</a:t>
            </a:r>
            <a:r>
              <a:rPr lang="pt-PT" altLang="pt-PT" sz="1600" dirty="0">
                <a:cs typeface="Arial" panose="020B0604020202020204" pitchFamily="34" charset="0"/>
              </a:rPr>
              <a:t>.</a:t>
            </a:r>
            <a:endParaRPr lang="pt-PT" altLang="pt-PT" sz="1600" b="1" dirty="0">
              <a:cs typeface="Arial" panose="020B0604020202020204" pitchFamily="34" charset="0"/>
            </a:endParaRPr>
          </a:p>
        </p:txBody>
      </p:sp>
      <p:sp>
        <p:nvSpPr>
          <p:cNvPr id="15" name="Text Box 10">
            <a:extLst>
              <a:ext uri="{FF2B5EF4-FFF2-40B4-BE49-F238E27FC236}">
                <a16:creationId xmlns:a16="http://schemas.microsoft.com/office/drawing/2014/main" id="{2AE8AC60-74C9-4824-90A3-A23A5C2A3A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07A20E72-4407-4F3E-98C6-99518A20CF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8</a:t>
            </a:fld>
            <a:r>
              <a:rPr lang="pt-PT" sz="1000" dirty="0"/>
              <a:t> -</a:t>
            </a: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AED8EEE7-4A6C-417E-A3EF-6BF0EA2102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sp>
        <p:nvSpPr>
          <p:cNvPr id="19" name="Subtítulo 2">
            <a:extLst>
              <a:ext uri="{FF2B5EF4-FFF2-40B4-BE49-F238E27FC236}">
                <a16:creationId xmlns:a16="http://schemas.microsoft.com/office/drawing/2014/main" id="{18C9A691-8CD2-4B06-B51B-700E27ED2FF7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@2023, 20749 – BASILIO BARBOSA 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INTELIGÊNCIA ARTIFICIAL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2022/2023 </a:t>
            </a:r>
            <a:endParaRPr lang="pt-PT" sz="900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3E33BC33-E477-4247-B106-480F5560B06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DF94DD39-1BFA-11BD-2301-44B519390E0C}"/>
              </a:ext>
            </a:extLst>
          </p:cNvPr>
          <p:cNvSpPr txBox="1"/>
          <p:nvPr/>
        </p:nvSpPr>
        <p:spPr>
          <a:xfrm>
            <a:off x="3718605" y="603876"/>
            <a:ext cx="463333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200" b="1" dirty="0">
                <a:latin typeface="Arial" charset="0"/>
                <a:cs typeface="Arial" charset="0"/>
              </a:rPr>
              <a:t>Classificação, Reconhecimento, Aglomeração</a:t>
            </a:r>
          </a:p>
          <a:p>
            <a:r>
              <a:rPr lang="pt-PT" sz="1200" b="1" dirty="0">
                <a:latin typeface="Arial" charset="0"/>
                <a:cs typeface="Arial" charset="0"/>
              </a:rPr>
              <a:t>usando imagens</a:t>
            </a:r>
          </a:p>
        </p:txBody>
      </p:sp>
      <p:pic>
        <p:nvPicPr>
          <p:cNvPr id="4" name="Imagem 3" descr="Uma imagem com texto, captura de ecrã, Tipo de letra, software&#10;&#10;Descrição gerada automaticamente">
            <a:extLst>
              <a:ext uri="{FF2B5EF4-FFF2-40B4-BE49-F238E27FC236}">
                <a16:creationId xmlns:a16="http://schemas.microsoft.com/office/drawing/2014/main" id="{4090690D-E4DE-7B0A-E1CB-54285584966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7633" y="2272698"/>
            <a:ext cx="3728733" cy="3988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2389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Código e Execução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sp>
        <p:nvSpPr>
          <p:cNvPr id="18" name="Rectângulo 19">
            <a:extLst>
              <a:ext uri="{FF2B5EF4-FFF2-40B4-BE49-F238E27FC236}">
                <a16:creationId xmlns:a16="http://schemas.microsoft.com/office/drawing/2014/main" id="{CC873ECC-2D88-4A22-91F1-E738DF9BE5E9}"/>
              </a:ext>
            </a:extLst>
          </p:cNvPr>
          <p:cNvSpPr/>
          <p:nvPr/>
        </p:nvSpPr>
        <p:spPr>
          <a:xfrm>
            <a:off x="5535613" y="610184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>
                <a:highlight>
                  <a:srgbClr val="FFFF00"/>
                </a:highlight>
              </a:rPr>
              <a:t>ENGENHARIA INFORMÁTICA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698D1AFC-0FD6-4DFA-A381-805A758D4B1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047" y="81007"/>
            <a:ext cx="2689589" cy="668346"/>
          </a:xfrm>
          <a:prstGeom prst="rect">
            <a:avLst/>
          </a:prstGeom>
        </p:spPr>
      </p:pic>
      <p:sp>
        <p:nvSpPr>
          <p:cNvPr id="14" name="Text Box 19">
            <a:extLst>
              <a:ext uri="{FF2B5EF4-FFF2-40B4-BE49-F238E27FC236}">
                <a16:creationId xmlns:a16="http://schemas.microsoft.com/office/drawing/2014/main" id="{F916920E-C12B-4637-810C-A4B2E6C310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5946" y="1203170"/>
            <a:ext cx="8509454" cy="19918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171450" indent="-171450">
              <a:lnSpc>
                <a:spcPct val="150000"/>
              </a:lnSpc>
            </a:pPr>
            <a:r>
              <a:rPr lang="pt-PT" altLang="pt-PT" sz="1600" b="1" dirty="0">
                <a:cs typeface="Arial" panose="020B0604020202020204" pitchFamily="34" charset="0"/>
              </a:rPr>
              <a:t>Fonte</a:t>
            </a:r>
            <a:r>
              <a:rPr lang="pt-PT" altLang="pt-PT" sz="1600" dirty="0">
                <a:cs typeface="Arial" panose="020B0604020202020204" pitchFamily="34" charset="0"/>
              </a:rPr>
              <a:t> das </a:t>
            </a:r>
            <a:r>
              <a:rPr lang="pt-PT" altLang="pt-PT" sz="1600" b="1" dirty="0">
                <a:cs typeface="Arial" panose="020B0604020202020204" pitchFamily="34" charset="0"/>
              </a:rPr>
              <a:t>letras</a:t>
            </a:r>
            <a:r>
              <a:rPr lang="pt-PT" altLang="pt-PT" sz="1600" dirty="0">
                <a:cs typeface="Arial" panose="020B0604020202020204" pitchFamily="34" charset="0"/>
              </a:rPr>
              <a:t> e </a:t>
            </a:r>
            <a:r>
              <a:rPr lang="pt-PT" altLang="pt-PT" sz="1600" b="1" dirty="0">
                <a:cs typeface="Arial" panose="020B0604020202020204" pitchFamily="34" charset="0"/>
              </a:rPr>
              <a:t>cor</a:t>
            </a:r>
            <a:r>
              <a:rPr lang="pt-PT" altLang="pt-PT" sz="1600" dirty="0">
                <a:cs typeface="Arial" panose="020B0604020202020204" pitchFamily="34" charset="0"/>
              </a:rPr>
              <a:t>.</a:t>
            </a:r>
          </a:p>
          <a:p>
            <a:pPr marL="171450" indent="-171450">
              <a:lnSpc>
                <a:spcPct val="150000"/>
              </a:lnSpc>
            </a:pPr>
            <a:r>
              <a:rPr lang="pt-PT" altLang="pt-PT" sz="1600" dirty="0">
                <a:cs typeface="Arial" panose="020B0604020202020204" pitchFamily="34" charset="0"/>
              </a:rPr>
              <a:t>Desenha um </a:t>
            </a:r>
            <a:r>
              <a:rPr lang="pt-PT" altLang="pt-PT" sz="1600" b="1" dirty="0">
                <a:cs typeface="Arial" panose="020B0604020202020204" pitchFamily="34" charset="0"/>
              </a:rPr>
              <a:t>retângulo</a:t>
            </a:r>
            <a:r>
              <a:rPr lang="pt-PT" altLang="pt-PT" sz="1600" dirty="0">
                <a:cs typeface="Arial" panose="020B0604020202020204" pitchFamily="34" charset="0"/>
              </a:rPr>
              <a:t> e desenha o </a:t>
            </a:r>
            <a:r>
              <a:rPr lang="pt-PT" altLang="pt-PT" sz="1600" b="1" dirty="0">
                <a:cs typeface="Arial" panose="020B0604020202020204" pitchFamily="34" charset="0"/>
              </a:rPr>
              <a:t>texto</a:t>
            </a:r>
            <a:r>
              <a:rPr lang="pt-PT" altLang="pt-PT" sz="1600" dirty="0">
                <a:cs typeface="Arial" panose="020B0604020202020204" pitchFamily="34" charset="0"/>
              </a:rPr>
              <a:t> através das funções </a:t>
            </a:r>
            <a:r>
              <a:rPr lang="pt-PT" altLang="pt-PT" sz="1600" b="1" dirty="0" err="1">
                <a:cs typeface="Arial" panose="020B0604020202020204" pitchFamily="34" charset="0"/>
              </a:rPr>
              <a:t>rectangle</a:t>
            </a:r>
            <a:r>
              <a:rPr lang="pt-PT" altLang="pt-PT" sz="1600" b="1" dirty="0">
                <a:cs typeface="Arial" panose="020B0604020202020204" pitchFamily="34" charset="0"/>
              </a:rPr>
              <a:t>()</a:t>
            </a:r>
            <a:r>
              <a:rPr lang="pt-PT" altLang="pt-PT" sz="1600" dirty="0">
                <a:cs typeface="Arial" panose="020B0604020202020204" pitchFamily="34" charset="0"/>
              </a:rPr>
              <a:t> e </a:t>
            </a:r>
            <a:r>
              <a:rPr lang="pt-PT" altLang="pt-PT" sz="1600" b="1" dirty="0" err="1">
                <a:cs typeface="Arial" panose="020B0604020202020204" pitchFamily="34" charset="0"/>
              </a:rPr>
              <a:t>putText</a:t>
            </a:r>
            <a:r>
              <a:rPr lang="pt-PT" altLang="pt-PT" sz="1600" b="1" dirty="0">
                <a:cs typeface="Arial" panose="020B0604020202020204" pitchFamily="34" charset="0"/>
              </a:rPr>
              <a:t>()</a:t>
            </a:r>
            <a:r>
              <a:rPr lang="pt-PT" altLang="pt-PT" sz="1600" dirty="0">
                <a:cs typeface="Arial" panose="020B0604020202020204" pitchFamily="34" charset="0"/>
              </a:rPr>
              <a:t>.</a:t>
            </a:r>
          </a:p>
          <a:p>
            <a:pPr marL="171450" indent="-171450">
              <a:lnSpc>
                <a:spcPct val="150000"/>
              </a:lnSpc>
            </a:pPr>
            <a:r>
              <a:rPr lang="pt-PT" altLang="pt-PT" sz="1600" b="1" dirty="0" err="1">
                <a:cs typeface="Arial" panose="020B0604020202020204" pitchFamily="34" charset="0"/>
              </a:rPr>
              <a:t>imshow</a:t>
            </a:r>
            <a:r>
              <a:rPr lang="pt-PT" altLang="pt-PT" sz="1600" b="1" dirty="0">
                <a:cs typeface="Arial" panose="020B0604020202020204" pitchFamily="34" charset="0"/>
              </a:rPr>
              <a:t>()</a:t>
            </a:r>
            <a:r>
              <a:rPr lang="pt-PT" altLang="pt-PT" sz="1600" dirty="0">
                <a:cs typeface="Arial" panose="020B0604020202020204" pitchFamily="34" charset="0"/>
              </a:rPr>
              <a:t> é a função que apresenta dados como uma imagem e </a:t>
            </a:r>
            <a:r>
              <a:rPr lang="pt-PT" altLang="pt-PT" sz="1600" b="1" dirty="0" err="1">
                <a:cs typeface="Arial" panose="020B0604020202020204" pitchFamily="34" charset="0"/>
              </a:rPr>
              <a:t>waitkey</a:t>
            </a:r>
            <a:r>
              <a:rPr lang="pt-PT" altLang="pt-PT" sz="1600" b="1" dirty="0">
                <a:cs typeface="Arial" panose="020B0604020202020204" pitchFamily="34" charset="0"/>
              </a:rPr>
              <a:t>() </a:t>
            </a:r>
            <a:r>
              <a:rPr lang="pt-PT" altLang="pt-PT" sz="1600" dirty="0">
                <a:cs typeface="Arial" panose="020B0604020202020204" pitchFamily="34" charset="0"/>
              </a:rPr>
              <a:t>é uma função que permite aos utilizadores apresentar uma janela esperando que pressione numa tecla e seguidamente fechamos a janela com a função </a:t>
            </a:r>
            <a:r>
              <a:rPr lang="pt-PT" altLang="pt-PT" sz="1600" b="1" dirty="0" err="1">
                <a:cs typeface="Arial" panose="020B0604020202020204" pitchFamily="34" charset="0"/>
              </a:rPr>
              <a:t>destroyAllWindows</a:t>
            </a:r>
            <a:r>
              <a:rPr lang="pt-PT" altLang="pt-PT" sz="1600" b="1" dirty="0">
                <a:cs typeface="Arial" panose="020B0604020202020204" pitchFamily="34" charset="0"/>
              </a:rPr>
              <a:t>()</a:t>
            </a:r>
            <a:r>
              <a:rPr lang="pt-PT" altLang="pt-PT" sz="1600" dirty="0">
                <a:cs typeface="Arial" panose="020B0604020202020204" pitchFamily="34" charset="0"/>
              </a:rPr>
              <a:t>.</a:t>
            </a:r>
          </a:p>
        </p:txBody>
      </p:sp>
      <p:sp>
        <p:nvSpPr>
          <p:cNvPr id="15" name="Text Box 10">
            <a:extLst>
              <a:ext uri="{FF2B5EF4-FFF2-40B4-BE49-F238E27FC236}">
                <a16:creationId xmlns:a16="http://schemas.microsoft.com/office/drawing/2014/main" id="{2AE8AC60-74C9-4824-90A3-A23A5C2A3A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07A20E72-4407-4F3E-98C6-99518A20CF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9</a:t>
            </a:fld>
            <a:r>
              <a:rPr lang="pt-PT" sz="1000" dirty="0"/>
              <a:t> -</a:t>
            </a: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AED8EEE7-4A6C-417E-A3EF-6BF0EA2102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sp>
        <p:nvSpPr>
          <p:cNvPr id="19" name="Subtítulo 2">
            <a:extLst>
              <a:ext uri="{FF2B5EF4-FFF2-40B4-BE49-F238E27FC236}">
                <a16:creationId xmlns:a16="http://schemas.microsoft.com/office/drawing/2014/main" id="{18C9A691-8CD2-4B06-B51B-700E27ED2FF7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@2023, 20749 – BASILIO BARBOSA 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INTELIGÊNCIA ARTIFICIAL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2022/2023 </a:t>
            </a:r>
            <a:endParaRPr lang="pt-PT" sz="900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3E33BC33-E477-4247-B106-480F5560B06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276678AE-906F-79E5-892E-8F2D12C767DC}"/>
              </a:ext>
            </a:extLst>
          </p:cNvPr>
          <p:cNvSpPr txBox="1"/>
          <p:nvPr/>
        </p:nvSpPr>
        <p:spPr>
          <a:xfrm>
            <a:off x="3718605" y="603876"/>
            <a:ext cx="463333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200" b="1" dirty="0">
                <a:latin typeface="Arial" charset="0"/>
                <a:cs typeface="Arial" charset="0"/>
              </a:rPr>
              <a:t>Classificação, Reconhecimento, Aglomeração</a:t>
            </a:r>
          </a:p>
          <a:p>
            <a:r>
              <a:rPr lang="pt-PT" sz="1200" b="1" dirty="0">
                <a:latin typeface="Arial" charset="0"/>
                <a:cs typeface="Arial" charset="0"/>
              </a:rPr>
              <a:t>usando imagens</a:t>
            </a:r>
          </a:p>
        </p:txBody>
      </p:sp>
      <p:pic>
        <p:nvPicPr>
          <p:cNvPr id="4" name="Imagem 3" descr="Uma imagem com texto, captura de ecrã, Tipo de letra&#10;&#10;Descrição gerada automaticamente">
            <a:extLst>
              <a:ext uri="{FF2B5EF4-FFF2-40B4-BE49-F238E27FC236}">
                <a16:creationId xmlns:a16="http://schemas.microsoft.com/office/drawing/2014/main" id="{4B7C7CC7-F694-8E46-46DE-AB402F1006E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639"/>
          <a:stretch/>
        </p:blipFill>
        <p:spPr>
          <a:xfrm>
            <a:off x="2305354" y="3733800"/>
            <a:ext cx="4533291" cy="2118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95968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7129</TotalTime>
  <Words>2584</Words>
  <Application>Microsoft Office PowerPoint</Application>
  <PresentationFormat>Apresentação no Ecrã (4:3)</PresentationFormat>
  <Paragraphs>255</Paragraphs>
  <Slides>29</Slides>
  <Notes>27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29</vt:i4>
      </vt:variant>
    </vt:vector>
  </HeadingPairs>
  <TitlesOfParts>
    <vt:vector size="33" baseType="lpstr">
      <vt:lpstr>Arial</vt:lpstr>
      <vt:lpstr>Calibri</vt:lpstr>
      <vt:lpstr>Wingdings</vt:lpstr>
      <vt:lpstr>Tema do Office</vt:lpstr>
      <vt:lpstr>LICENCIATURA EM ENGENHARIA INFORMÁTICA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Diapositivo 1</dc:title>
  <dc:creator>Jorge Ribeiro</dc:creator>
  <cp:lastModifiedBy>Basilio Barbosa</cp:lastModifiedBy>
  <cp:revision>472</cp:revision>
  <cp:lastPrinted>2021-02-22T18:49:33Z</cp:lastPrinted>
  <dcterms:created xsi:type="dcterms:W3CDTF">2011-05-31T09:21:51Z</dcterms:created>
  <dcterms:modified xsi:type="dcterms:W3CDTF">2023-06-27T21:11:38Z</dcterms:modified>
</cp:coreProperties>
</file>